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33"/>
    <a:srgbClr val="33CC33"/>
    <a:srgbClr val="CC3300"/>
    <a:srgbClr val="66FF33"/>
    <a:srgbClr val="CC00CC"/>
    <a:srgbClr val="6666FF"/>
    <a:srgbClr val="3399FF"/>
    <a:srgbClr val="D6009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48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19\&#1054;&#1090;&#1095;&#1077;&#1090;%209%20&#1084;&#1077;&#1089;&#1103;&#1094;&#1077;&#1074;%202019\&#1044;&#1080;&#1072;&#1075;&#1088;&#1072;&#1084;&#1084;&#1099;%20&#1087;&#1086;%20&#1076;&#1086;&#1093;&#1086;&#1076;&#1072;&#1084;.xls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19\&#1054;&#1090;&#1095;&#1077;&#1090;%209%20&#1084;&#1077;&#1089;&#1103;&#1094;&#1077;&#1074;%202019\&#1044;&#1080;&#1072;&#1075;&#1088;&#1072;&#1084;&#1084;&#1099;%20&#1087;&#1086;%20&#1076;&#1086;&#1093;&#1086;&#1076;&#1072;&#1084;.xls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0\&#1054;&#1090;&#1095;&#1077;&#1090;%209%20&#1084;&#1077;&#1089;&#1103;&#1094;&#1077;&#1074;%202020\&#1089;&#1090;&#1088;&#1091;&#1082;&#1090;&#1091;&#1088;&#1072;%20&#1088;&#1072;&#1089;&#1093;&#1086;&#1076;&#1086;&#1074;1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0\&#1054;&#1090;&#1095;&#1077;&#1090;%209%20&#1084;&#1077;&#1089;&#1103;&#1094;&#1077;&#1074;%202020\&#1042;&#1085;&#1077;&#1073;&#1102;&#1076;&#1078;&#1077;&#1090;%20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19\&#1054;&#1090;&#1095;&#1077;&#1090;%209%20&#1084;&#1077;&#1089;&#1103;&#1094;&#1077;&#1074;%202019\&#1052;&#1077;&#1088;&#1086;&#1087;&#1088;&#1080;&#1103;&#1090;&#1080;&#1103;%20&#1087;&#1086;%20&#1101;&#1082;&#1086;&#1085;&#1086;&#1084;&#1080;&#1080;%20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800" b="1"/>
              <a:t>9 месяцев 20</a:t>
            </a:r>
            <a:r>
              <a:rPr lang="en-US" sz="1800" b="1"/>
              <a:t>20</a:t>
            </a:r>
            <a:r>
              <a:rPr lang="ru-RU" sz="1800" b="1"/>
              <a:t> года</a:t>
            </a:r>
          </a:p>
        </c:rich>
      </c:tx>
      <c:layout>
        <c:manualLayout>
          <c:xMode val="edge"/>
          <c:yMode val="edge"/>
          <c:x val="0.71134364486618062"/>
          <c:y val="0.14274526100904053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104687231493706"/>
          <c:y val="0.17542176928158787"/>
          <c:w val="0.60129226278987113"/>
          <c:h val="0.77070770472326211"/>
        </c:manualLayout>
      </c:layout>
      <c:pie3DChart>
        <c:varyColors val="1"/>
        <c:ser>
          <c:idx val="0"/>
          <c:order val="0"/>
          <c:tx>
            <c:strRef>
              <c:f>'Табл к диагр 1'!$A$7</c:f>
              <c:strCache>
                <c:ptCount val="1"/>
                <c:pt idx="0">
                  <c:v>9 месяцев 2020 года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3D30-46D1-99DF-D3DEFD000DB3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3D30-46D1-99DF-D3DEFD000DB3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5-3D30-46D1-99DF-D3DEFD000DB3}"/>
              </c:ext>
            </c:extLst>
          </c:dPt>
          <c:dPt>
            <c:idx val="3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07-3D30-46D1-99DF-D3DEFD000DB3}"/>
              </c:ext>
            </c:extLst>
          </c:dPt>
          <c:dPt>
            <c:idx val="4"/>
            <c:bubble3D val="0"/>
            <c:spPr>
              <a:solidFill>
                <a:srgbClr val="66FFFF"/>
              </a:solidFill>
            </c:spPr>
            <c:extLst>
              <c:ext xmlns:c16="http://schemas.microsoft.com/office/drawing/2014/chart" uri="{C3380CC4-5D6E-409C-BE32-E72D297353CC}">
                <c16:uniqueId val="{00000009-3D30-46D1-99DF-D3DEFD000DB3}"/>
              </c:ext>
            </c:extLst>
          </c:dPt>
          <c:dPt>
            <c:idx val="5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B-3D30-46D1-99DF-D3DEFD000DB3}"/>
              </c:ext>
            </c:extLst>
          </c:dPt>
          <c:dLbls>
            <c:dLbl>
              <c:idx val="0"/>
              <c:layout>
                <c:manualLayout>
                  <c:x val="7.7162877230832838E-3"/>
                  <c:y val="-3.7558579277853332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/>
                      <a:t>Подоходный налог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/>
                      <a:t>9 775,9 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30-46D1-99DF-D3DEFD000DB3}"/>
                </c:ext>
              </c:extLst>
            </c:dLbl>
            <c:dLbl>
              <c:idx val="1"/>
              <c:layout>
                <c:manualLayout>
                  <c:x val="3.0475327274738138E-3"/>
                  <c:y val="3.5840060086828766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/>
                      <a:t>Налог</a:t>
                    </a:r>
                    <a:r>
                      <a:rPr lang="ru-RU" baseline="0"/>
                      <a:t> на добавленную стоимость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/>
                      <a:t>4 664</a:t>
                    </a:r>
                    <a:r>
                      <a:rPr lang="ru-RU"/>
                      <a:t>,5 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514902363823228"/>
                      <c:h val="0.130607966457023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D30-46D1-99DF-D3DEFD000DB3}"/>
                </c:ext>
              </c:extLst>
            </c:dLbl>
            <c:dLbl>
              <c:idx val="2"/>
              <c:layout>
                <c:manualLayout>
                  <c:x val="-2.1489717684851521E-2"/>
                  <c:y val="6.932516768737234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/>
                      <a:t>Налоги</a:t>
                    </a:r>
                    <a:r>
                      <a:rPr lang="ru-RU" baseline="0"/>
                      <a:t> на собственность</a:t>
                    </a:r>
                    <a:endParaRPr lang="ru-RU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/>
                      <a:t>1</a:t>
                    </a:r>
                    <a:r>
                      <a:rPr lang="ru-RU" baseline="0"/>
                      <a:t> 988</a:t>
                    </a:r>
                    <a:r>
                      <a:rPr lang="ru-RU"/>
                      <a:t>,2 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30-46D1-99DF-D3DEFD000DB3}"/>
                </c:ext>
              </c:extLst>
            </c:dLbl>
            <c:dLbl>
              <c:idx val="3"/>
              <c:layout>
                <c:manualLayout>
                  <c:x val="-5.4413598598687815E-2"/>
                  <c:y val="-3.7125984251968505E-3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/>
                      <a:t>Другие</a:t>
                    </a:r>
                    <a:r>
                      <a:rPr lang="ru-RU" baseline="0"/>
                      <a:t> налоги от выручки от реализации товаров (работ, услуг)</a:t>
                    </a:r>
                    <a:endParaRPr lang="ru-RU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/>
                      <a:t>1</a:t>
                    </a:r>
                    <a:r>
                      <a:rPr lang="ru-RU" baseline="0"/>
                      <a:t> 866</a:t>
                    </a:r>
                    <a:r>
                      <a:rPr lang="ru-RU"/>
                      <a:t>,0 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30-46D1-99DF-D3DEFD000DB3}"/>
                </c:ext>
              </c:extLst>
            </c:dLbl>
            <c:dLbl>
              <c:idx val="4"/>
              <c:layout>
                <c:manualLayout>
                  <c:x val="8.693896687019172E-3"/>
                  <c:y val="-0.12482691746864975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/>
                      <a:t>Прочие налоговые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/>
                      <a:t>253,8</a:t>
                    </a:r>
                    <a:r>
                      <a:rPr lang="ru-RU"/>
                      <a:t> 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30-46D1-99DF-D3DEFD000DB3}"/>
                </c:ext>
              </c:extLst>
            </c:dLbl>
            <c:dLbl>
              <c:idx val="5"/>
              <c:layout>
                <c:manualLayout>
                  <c:x val="0.21204142475487481"/>
                  <c:y val="-5.4645377661125691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/>
                      <a:t>Неналоговые</a:t>
                    </a:r>
                    <a:r>
                      <a:rPr lang="ru-RU" baseline="0"/>
                      <a:t>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/>
                      <a:t>1</a:t>
                    </a:r>
                    <a:r>
                      <a:rPr lang="ru-RU" baseline="0"/>
                      <a:t> 773</a:t>
                    </a:r>
                    <a:r>
                      <a:rPr lang="ru-RU"/>
                      <a:t>,8 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30-46D1-99DF-D3DEFD000DB3}"/>
                </c:ext>
              </c:extLst>
            </c:dLbl>
            <c:dLbl>
              <c:idx val="6"/>
              <c:layout>
                <c:manualLayout>
                  <c:x val="0.20691796497502343"/>
                  <c:y val="-3.3495779669889883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/>
                      <a:t>Неналоговые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/>
                      <a:t>1 807,2 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D30-46D1-99DF-D3DEFD000DB3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'Табл к диагр 1'!$B$6:$G$6</c:f>
              <c:strCache>
                <c:ptCount val="6"/>
                <c:pt idx="0">
                  <c:v>Подоходный налог</c:v>
                </c:pt>
                <c:pt idx="1">
                  <c:v>НДС</c:v>
                </c:pt>
                <c:pt idx="2">
                  <c:v>Налоги на собственность</c:v>
                </c:pt>
                <c:pt idx="3">
                  <c:v>Другие налоги от выручки
от реализации товаров (работ, услуг)</c:v>
                </c:pt>
                <c:pt idx="4">
                  <c:v>Прочие 
налоговые доходы</c:v>
                </c:pt>
                <c:pt idx="5">
                  <c:v>Неналоговые 
доходы</c:v>
                </c:pt>
              </c:strCache>
            </c:strRef>
          </c:cat>
          <c:val>
            <c:numRef>
              <c:f>'Табл к диагр 1'!$B$7:$G$7</c:f>
              <c:numCache>
                <c:formatCode>0.0</c:formatCode>
                <c:ptCount val="6"/>
                <c:pt idx="0">
                  <c:v>9775.9</c:v>
                </c:pt>
                <c:pt idx="1">
                  <c:v>4664.5</c:v>
                </c:pt>
                <c:pt idx="2">
                  <c:v>1988.2</c:v>
                </c:pt>
                <c:pt idx="3">
                  <c:v>1866</c:v>
                </c:pt>
                <c:pt idx="4">
                  <c:v>253.8</c:v>
                </c:pt>
                <c:pt idx="5">
                  <c:v>1773.8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D30-46D1-99DF-D3DEFD000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67330464013684E-2"/>
          <c:y val="9.3326891686739244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 к диагр 4'!$A$6</c:f>
              <c:strCache>
                <c:ptCount val="1"/>
                <c:pt idx="0">
                  <c:v>9 месяцев 2019 года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dLbl>
              <c:idx val="0"/>
              <c:layout>
                <c:manualLayout>
                  <c:x val="-1.105486554931027E-2"/>
                  <c:y val="-2.0701932214335757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13-402B-A1A8-A5B0BA1EF465}"/>
                </c:ext>
              </c:extLst>
            </c:dLbl>
            <c:dLbl>
              <c:idx val="1"/>
              <c:layout>
                <c:manualLayout>
                  <c:x val="-2.7694147716313356E-3"/>
                  <c:y val="-2.4502273411050986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13-402B-A1A8-A5B0BA1EF465}"/>
                </c:ext>
              </c:extLst>
            </c:dLbl>
            <c:dLbl>
              <c:idx val="2"/>
              <c:layout>
                <c:manualLayout>
                  <c:x val="-1.3758265076365876E-2"/>
                  <c:y val="-1.4482190146682346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13-402B-A1A8-A5B0BA1EF465}"/>
                </c:ext>
              </c:extLst>
            </c:dLbl>
            <c:dLbl>
              <c:idx val="3"/>
              <c:layout>
                <c:manualLayout>
                  <c:x val="-4.830917874396135E-3"/>
                  <c:y val="-6.1255742725879799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13-402B-A1A8-A5B0BA1EF465}"/>
                </c:ext>
              </c:extLst>
            </c:dLbl>
            <c:dLbl>
              <c:idx val="4"/>
              <c:layout>
                <c:manualLayout>
                  <c:x val="-5.5764603830045362E-3"/>
                  <c:y val="-4.1428209773307773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113-402B-A1A8-A5B0BA1EF465}"/>
                </c:ext>
              </c:extLst>
            </c:dLbl>
            <c:dLbl>
              <c:idx val="5"/>
              <c:layout>
                <c:manualLayout>
                  <c:x val="1.3654618992048281E-3"/>
                  <c:y val="-1.0445468813202283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13-402B-A1A8-A5B0BA1EF465}"/>
                </c:ext>
              </c:extLst>
            </c:dLbl>
            <c:dLbl>
              <c:idx val="6"/>
              <c:layout>
                <c:manualLayout>
                  <c:x val="-5.5214118402966365E-3"/>
                  <c:y val="-1.4441066253716984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113-402B-A1A8-A5B0BA1EF465}"/>
                </c:ext>
              </c:extLst>
            </c:dLbl>
            <c:dLbl>
              <c:idx val="7"/>
              <c:layout>
                <c:manualLayout>
                  <c:x val="-1.5020080891253109E-2"/>
                  <c:y val="-1.0445468813202283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13-402B-A1A8-A5B0BA1EF46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 к диагр 4'!$B$5:$G$5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'Табл к диагр 4'!$B$6:$G$6</c:f>
              <c:numCache>
                <c:formatCode>0.0</c:formatCode>
                <c:ptCount val="6"/>
                <c:pt idx="0">
                  <c:v>8457.2999999999993</c:v>
                </c:pt>
                <c:pt idx="1">
                  <c:v>4311.8999999999996</c:v>
                </c:pt>
                <c:pt idx="2">
                  <c:v>2467</c:v>
                </c:pt>
                <c:pt idx="3">
                  <c:v>1808.1</c:v>
                </c:pt>
                <c:pt idx="4">
                  <c:v>272.5</c:v>
                </c:pt>
                <c:pt idx="5">
                  <c:v>1807.2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13-402B-A1A8-A5B0BA1EF465}"/>
            </c:ext>
          </c:extLst>
        </c:ser>
        <c:ser>
          <c:idx val="1"/>
          <c:order val="1"/>
          <c:tx>
            <c:strRef>
              <c:f>'Табл к диагр 4'!$A$7</c:f>
              <c:strCache>
                <c:ptCount val="1"/>
                <c:pt idx="0">
                  <c:v>9 месяцев 2020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230895736554877E-2"/>
                  <c:y val="-1.2392931888470028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13-402B-A1A8-A5B0BA1EF465}"/>
                </c:ext>
              </c:extLst>
            </c:dLbl>
            <c:dLbl>
              <c:idx val="1"/>
              <c:layout>
                <c:manualLayout>
                  <c:x val="1.1097872223300973E-2"/>
                  <c:y val="-2.2807146543018634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113-402B-A1A8-A5B0BA1EF465}"/>
                </c:ext>
              </c:extLst>
            </c:dLbl>
            <c:dLbl>
              <c:idx val="2"/>
              <c:layout>
                <c:manualLayout>
                  <c:x val="2.4939629818500675E-2"/>
                  <c:y val="-2.2126713327500797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13-402B-A1A8-A5B0BA1EF465}"/>
                </c:ext>
              </c:extLst>
            </c:dLbl>
            <c:dLbl>
              <c:idx val="3"/>
              <c:layout>
                <c:manualLayout>
                  <c:x val="2.1826209600336727E-2"/>
                  <c:y val="-4.0495519880853334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113-402B-A1A8-A5B0BA1EF465}"/>
                </c:ext>
              </c:extLst>
            </c:dLbl>
            <c:dLbl>
              <c:idx val="4"/>
              <c:layout>
                <c:manualLayout>
                  <c:x val="1.7392436545265278E-2"/>
                  <c:y val="-1.9412122435370866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113-402B-A1A8-A5B0BA1EF465}"/>
                </c:ext>
              </c:extLst>
            </c:dLbl>
            <c:dLbl>
              <c:idx val="5"/>
              <c:layout>
                <c:manualLayout>
                  <c:x val="2.1578409713647231E-2"/>
                  <c:y val="-1.4203849518810284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113-402B-A1A8-A5B0BA1EF465}"/>
                </c:ext>
              </c:extLst>
            </c:dLbl>
            <c:dLbl>
              <c:idx val="6"/>
              <c:layout>
                <c:manualLayout>
                  <c:x val="1.2235936333779857E-2"/>
                  <c:y val="-2.9058307264897658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113-402B-A1A8-A5B0BA1EF465}"/>
                </c:ext>
              </c:extLst>
            </c:dLbl>
            <c:dLbl>
              <c:idx val="7"/>
              <c:layout>
                <c:manualLayout>
                  <c:x val="9.5582332944337961E-3"/>
                  <c:y val="-1.2534562575842739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113-402B-A1A8-A5B0BA1EF46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 к диагр 4'!$B$5:$G$5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'Табл к диагр 4'!$B$7:$G$7</c:f>
              <c:numCache>
                <c:formatCode>0.0</c:formatCode>
                <c:ptCount val="6"/>
                <c:pt idx="0">
                  <c:v>9775.9</c:v>
                </c:pt>
                <c:pt idx="1">
                  <c:v>4664.5</c:v>
                </c:pt>
                <c:pt idx="2">
                  <c:v>1988.2</c:v>
                </c:pt>
                <c:pt idx="3">
                  <c:v>1866</c:v>
                </c:pt>
                <c:pt idx="4">
                  <c:v>253.8</c:v>
                </c:pt>
                <c:pt idx="5">
                  <c:v>1773.8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113-402B-A1A8-A5B0BA1EF4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0077032"/>
        <c:axId val="1"/>
        <c:axId val="0"/>
      </c:bar3DChart>
      <c:catAx>
        <c:axId val="3100770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310077032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185480473787324"/>
          <c:y val="0.1974066944104898"/>
          <c:w val="0.21110858088512463"/>
          <c:h val="0.10462165113746219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736693773933995E-2"/>
          <c:y val="9.956719528623667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 и диагр'!$A$5</c:f>
              <c:strCache>
                <c:ptCount val="1"/>
                <c:pt idx="0">
                  <c:v>9 месяцев 2019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394045006669248E-2"/>
                  <c:y val="-1.2405812767943827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FF-4907-834F-3F8F980FD33A}"/>
                </c:ext>
              </c:extLst>
            </c:dLbl>
            <c:dLbl>
              <c:idx val="1"/>
              <c:layout>
                <c:manualLayout>
                  <c:x val="-1.0929069317155028E-2"/>
                  <c:y val="4.9790968016669612E-4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FF-4907-834F-3F8F980FD33A}"/>
                </c:ext>
              </c:extLst>
            </c:dLbl>
            <c:dLbl>
              <c:idx val="2"/>
              <c:layout>
                <c:manualLayout>
                  <c:x val="-1.1027924788090013E-2"/>
                  <c:y val="-8.2546545956326441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FF-4907-834F-3F8F980FD33A}"/>
                </c:ext>
              </c:extLst>
            </c:dLbl>
            <c:dLbl>
              <c:idx val="3"/>
              <c:layout>
                <c:manualLayout>
                  <c:x val="-1.029538315907233E-2"/>
                  <c:y val="-6.1255993546829252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FF-4907-834F-3F8F980FD33A}"/>
                </c:ext>
              </c:extLst>
            </c:dLbl>
            <c:dLbl>
              <c:idx val="4"/>
              <c:layout>
                <c:manualLayout>
                  <c:x val="-1.2394045006669298E-2"/>
                  <c:y val="-4.2093022303569304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0FF-4907-834F-3F8F980FD33A}"/>
                </c:ext>
              </c:extLst>
            </c:dLbl>
            <c:dLbl>
              <c:idx val="5"/>
              <c:layout>
                <c:manualLayout>
                  <c:x val="-8.1967213114754103E-3"/>
                  <c:y val="-4.2188018229392119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FF-4907-834F-3F8F980FD33A}"/>
                </c:ext>
              </c:extLst>
            </c:dLbl>
            <c:dLbl>
              <c:idx val="6"/>
              <c:layout>
                <c:manualLayout>
                  <c:x val="-6.8840769903762032E-3"/>
                  <c:y val="-1.1871101176888478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0FF-4907-834F-3F8F980FD33A}"/>
                </c:ext>
              </c:extLst>
            </c:dLbl>
            <c:dLbl>
              <c:idx val="7"/>
              <c:layout>
                <c:manualLayout>
                  <c:x val="-2.5955818022747159E-3"/>
                  <c:y val="-4.8448534331953777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FF-4907-834F-3F8F980FD33A}"/>
                </c:ext>
              </c:extLst>
            </c:dLbl>
            <c:dLbl>
              <c:idx val="8"/>
              <c:layout>
                <c:manualLayout>
                  <c:x val="2.8916229221347331E-3"/>
                  <c:y val="4.870808525927168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0FF-4907-834F-3F8F980FD33A}"/>
                </c:ext>
              </c:extLst>
            </c:dLbl>
            <c:dLbl>
              <c:idx val="9"/>
              <c:layout>
                <c:manualLayout>
                  <c:x val="-1.092896174863388E-2"/>
                  <c:y val="7.6268836391258615E-1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0FF-4907-834F-3F8F980FD33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 и диагр'!$B$4:$J$4</c:f>
              <c:strCache>
                <c:ptCount val="9"/>
                <c:pt idx="0">
                  <c:v>УКПП "Коммунальник"</c:v>
                </c:pt>
                <c:pt idx="1">
                  <c:v>ОАО"Молочные 
горки"</c:v>
                </c:pt>
                <c:pt idx="2">
                  <c:v>ЧУПП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ООО "Ремком"</c:v>
                </c:pt>
                <c:pt idx="6">
                  <c:v>ПТУП "Горецкий элеватор"</c:v>
                </c:pt>
                <c:pt idx="7">
                  <c:v>ОАО "Горкилен"</c:v>
                </c:pt>
                <c:pt idx="8">
                  <c:v>ОАО "Горецкая РАПТ"</c:v>
                </c:pt>
              </c:strCache>
            </c:strRef>
          </c:cat>
          <c:val>
            <c:numRef>
              <c:f>'Табл и диагр'!$B$5:$K$5</c:f>
              <c:numCache>
                <c:formatCode>0.0</c:formatCode>
                <c:ptCount val="10"/>
                <c:pt idx="0">
                  <c:v>1028</c:v>
                </c:pt>
                <c:pt idx="1">
                  <c:v>671.4</c:v>
                </c:pt>
                <c:pt idx="2">
                  <c:v>693.9</c:v>
                </c:pt>
                <c:pt idx="3">
                  <c:v>446.1</c:v>
                </c:pt>
                <c:pt idx="4">
                  <c:v>296.5</c:v>
                </c:pt>
                <c:pt idx="5">
                  <c:v>201.7</c:v>
                </c:pt>
                <c:pt idx="6">
                  <c:v>213.4</c:v>
                </c:pt>
                <c:pt idx="7">
                  <c:v>266.39999999999998</c:v>
                </c:pt>
                <c:pt idx="8">
                  <c:v>282.2</c:v>
                </c:pt>
                <c:pt idx="9">
                  <c:v>219.2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0FF-4907-834F-3F8F980FD33A}"/>
            </c:ext>
          </c:extLst>
        </c:ser>
        <c:ser>
          <c:idx val="1"/>
          <c:order val="1"/>
          <c:tx>
            <c:strRef>
              <c:f>'Табл и диагр'!$A$6</c:f>
              <c:strCache>
                <c:ptCount val="1"/>
                <c:pt idx="0">
                  <c:v>9 месяцев 2020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238407699037619E-2"/>
                  <c:y val="-4.3519983015453921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0FF-4907-834F-3F8F980FD33A}"/>
                </c:ext>
              </c:extLst>
            </c:dLbl>
            <c:dLbl>
              <c:idx val="1"/>
              <c:layout>
                <c:manualLayout>
                  <c:x val="4.2963943031711204E-3"/>
                  <c:y val="-1.0247603604931599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0FF-4907-834F-3F8F980FD33A}"/>
                </c:ext>
              </c:extLst>
            </c:dLbl>
            <c:dLbl>
              <c:idx val="2"/>
              <c:layout>
                <c:manualLayout>
                  <c:x val="4.1973236951938385E-3"/>
                  <c:y val="-1.4494904205617044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0FF-4907-834F-3F8F980FD33A}"/>
                </c:ext>
              </c:extLst>
            </c:dLbl>
            <c:dLbl>
              <c:idx val="3"/>
              <c:layout>
                <c:manualLayout>
                  <c:x val="8.1505744159028806E-3"/>
                  <c:y val="-6.1255993546829252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0FF-4907-834F-3F8F980FD33A}"/>
                </c:ext>
              </c:extLst>
            </c:dLbl>
            <c:dLbl>
              <c:idx val="4"/>
              <c:layout>
                <c:manualLayout>
                  <c:x val="1.0539563702078224E-2"/>
                  <c:y val="-1.0374046457921308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0FF-4907-834F-3F8F980FD33A}"/>
                </c:ext>
              </c:extLst>
            </c:dLbl>
            <c:dLbl>
              <c:idx val="5"/>
              <c:layout>
                <c:manualLayout>
                  <c:x val="1.3271804139236693E-2"/>
                  <c:y val="-6.087273412196407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0FF-4907-834F-3F8F980FD33A}"/>
                </c:ext>
              </c:extLst>
            </c:dLbl>
            <c:dLbl>
              <c:idx val="6"/>
              <c:layout>
                <c:manualLayout>
                  <c:x val="1.3675415573053368E-2"/>
                  <c:y val="-9.5627018901578917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0FF-4907-834F-3F8F980FD33A}"/>
                </c:ext>
              </c:extLst>
            </c:dLbl>
            <c:dLbl>
              <c:idx val="7"/>
              <c:layout>
                <c:manualLayout>
                  <c:x val="1.2363407699037519E-2"/>
                  <c:y val="-1.826421963607752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0FF-4907-834F-3F8F980FD33A}"/>
                </c:ext>
              </c:extLst>
            </c:dLbl>
            <c:dLbl>
              <c:idx val="8"/>
              <c:layout>
                <c:manualLayout>
                  <c:x val="1.7759562841529953E-2"/>
                  <c:y val="-7.6268836391258615E-1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0FF-4907-834F-3F8F980FD33A}"/>
                </c:ext>
              </c:extLst>
            </c:dLbl>
            <c:dLbl>
              <c:idx val="9"/>
              <c:layout>
                <c:manualLayout>
                  <c:x val="2.0491803278688325E-2"/>
                  <c:y val="-4.160166406656342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0FF-4907-834F-3F8F980FD33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 и диагр'!$B$4:$J$4</c:f>
              <c:strCache>
                <c:ptCount val="9"/>
                <c:pt idx="0">
                  <c:v>УКПП "Коммунальник"</c:v>
                </c:pt>
                <c:pt idx="1">
                  <c:v>ОАО"Молочные 
горки"</c:v>
                </c:pt>
                <c:pt idx="2">
                  <c:v>ЧУПП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ООО "Ремком"</c:v>
                </c:pt>
                <c:pt idx="6">
                  <c:v>ПТУП "Горецкий элеватор"</c:v>
                </c:pt>
                <c:pt idx="7">
                  <c:v>ОАО "Горкилен"</c:v>
                </c:pt>
                <c:pt idx="8">
                  <c:v>ОАО "Горецкая РАПТ"</c:v>
                </c:pt>
              </c:strCache>
            </c:strRef>
          </c:cat>
          <c:val>
            <c:numRef>
              <c:f>'Табл и диагр'!$B$6:$K$6</c:f>
              <c:numCache>
                <c:formatCode>0.0</c:formatCode>
                <c:ptCount val="10"/>
                <c:pt idx="0">
                  <c:v>730.4</c:v>
                </c:pt>
                <c:pt idx="1">
                  <c:v>736.5</c:v>
                </c:pt>
                <c:pt idx="2">
                  <c:v>727.5</c:v>
                </c:pt>
                <c:pt idx="3">
                  <c:v>517.5</c:v>
                </c:pt>
                <c:pt idx="4">
                  <c:v>343.9</c:v>
                </c:pt>
                <c:pt idx="5">
                  <c:v>249.5</c:v>
                </c:pt>
                <c:pt idx="6">
                  <c:v>237</c:v>
                </c:pt>
                <c:pt idx="7">
                  <c:v>276.2</c:v>
                </c:pt>
                <c:pt idx="8">
                  <c:v>359.2</c:v>
                </c:pt>
                <c:pt idx="9">
                  <c:v>240.9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40FF-4907-834F-3F8F980FD3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0906792"/>
        <c:axId val="1"/>
        <c:axId val="0"/>
      </c:bar3DChart>
      <c:catAx>
        <c:axId val="3109067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10906792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2679639430317111"/>
          <c:y val="0.20801225119870936"/>
          <c:w val="0.21384933952928009"/>
          <c:h val="0.10245146813746564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ОТРАСЛЯМ БЮДЖЕТА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 9 МЕСЯЦЕВ 2020 ГОДА</a:t>
            </a:r>
          </a:p>
        </c:rich>
      </c:tx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31105025896065"/>
          <c:y val="0.14777586242916763"/>
          <c:w val="0.66082703035859558"/>
          <c:h val="0.7357883244230965"/>
        </c:manualLayout>
      </c:layout>
      <c:pie3DChart>
        <c:varyColors val="1"/>
        <c:ser>
          <c:idx val="0"/>
          <c:order val="0"/>
          <c:explosion val="6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2CC3-4E59-8C97-DABDE3AEE18C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2CC3-4E59-8C97-DABDE3AEE18C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2CC3-4E59-8C97-DABDE3AEE18C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7-2CC3-4E59-8C97-DABDE3AEE18C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2CC3-4E59-8C97-DABDE3AEE18C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2CC3-4E59-8C97-DABDE3AEE18C}"/>
              </c:ext>
            </c:extLst>
          </c:dPt>
          <c:dPt>
            <c:idx val="6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D-2CC3-4E59-8C97-DABDE3AEE18C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F-2CC3-4E59-8C97-DABDE3AEE18C}"/>
              </c:ext>
            </c:extLst>
          </c:dPt>
          <c:dPt>
            <c:idx val="8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11-2CC3-4E59-8C97-DABDE3AEE18C}"/>
              </c:ext>
            </c:extLst>
          </c:dPt>
          <c:dLbls>
            <c:dLbl>
              <c:idx val="0"/>
              <c:layout>
                <c:manualLayout>
                  <c:x val="1.1615561228026563E-2"/>
                  <c:y val="-1.854007178086548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Здравоохранение</a:t>
                    </a:r>
                  </a:p>
                  <a:p>
                    <a:r>
                      <a:rPr lang="ru-RU"/>
                      <a:t>12 531,6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C3-4E59-8C97-DABDE3AEE18C}"/>
                </c:ext>
              </c:extLst>
            </c:dLbl>
            <c:dLbl>
              <c:idx val="1"/>
              <c:layout>
                <c:manualLayout>
                  <c:x val="2.0812664041994649E-2"/>
                  <c:y val="-0.145923301254009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Физкультура</a:t>
                    </a:r>
                  </a:p>
                  <a:p>
                    <a:r>
                      <a:rPr lang="ru-RU" dirty="0"/>
                      <a:t>1 198,3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C3-4E59-8C97-DABDE3AEE18C}"/>
                </c:ext>
              </c:extLst>
            </c:dLbl>
            <c:dLbl>
              <c:idx val="2"/>
              <c:layout>
                <c:manualLayout>
                  <c:x val="3.1222112860892288E-2"/>
                  <c:y val="-7.585462233887437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Культура</a:t>
                    </a:r>
                  </a:p>
                  <a:p>
                    <a:r>
                      <a:rPr lang="ru-RU"/>
                      <a:t>1 474,6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C3-4E59-8C97-DABDE3AEE18C}"/>
                </c:ext>
              </c:extLst>
            </c:dLbl>
            <c:dLbl>
              <c:idx val="3"/>
              <c:layout>
                <c:manualLayout>
                  <c:x val="6.5581519720684114E-2"/>
                  <c:y val="2.428440508685445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Образование</a:t>
                    </a:r>
                  </a:p>
                  <a:p>
                    <a:r>
                      <a:rPr lang="ru-RU"/>
                      <a:t>17 751,9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C3-4E59-8C97-DABDE3AEE18C}"/>
                </c:ext>
              </c:extLst>
            </c:dLbl>
            <c:dLbl>
              <c:idx val="4"/>
              <c:layout>
                <c:manualLayout>
                  <c:x val="2.7777777777777779E-3"/>
                  <c:y val="0.15175415573053369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Социальная</a:t>
                    </a:r>
                  </a:p>
                  <a:p>
                    <a:r>
                      <a:rPr lang="ru-RU"/>
                      <a:t>политика</a:t>
                    </a:r>
                  </a:p>
                  <a:p>
                    <a:r>
                      <a:rPr lang="ru-RU"/>
                      <a:t>1 921,4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CC3-4E59-8C97-DABDE3AEE18C}"/>
                </c:ext>
              </c:extLst>
            </c:dLbl>
            <c:dLbl>
              <c:idx val="5"/>
              <c:layout>
                <c:manualLayout>
                  <c:x val="-1.4170345602804247E-4"/>
                  <c:y val="-1.3819462299737637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Национальная</a:t>
                    </a:r>
                    <a:r>
                      <a:rPr lang="ru-RU" baseline="0"/>
                      <a:t> экономика</a:t>
                    </a:r>
                    <a:endParaRPr lang="ru-RU"/>
                  </a:p>
                  <a:p>
                    <a:r>
                      <a:rPr lang="ru-RU"/>
                      <a:t>1 152,8</a:t>
                    </a:r>
                  </a:p>
                  <a:p>
                    <a:r>
                      <a:rPr lang="ru-RU"/>
                      <a:t>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CC3-4E59-8C97-DABDE3AEE18C}"/>
                </c:ext>
              </c:extLst>
            </c:dLbl>
            <c:dLbl>
              <c:idx val="6"/>
              <c:layout>
                <c:manualLayout>
                  <c:x val="5.3606762989922008E-3"/>
                  <c:y val="-5.436519353712140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Жилищно-коммунальные услуги и жилищное</a:t>
                    </a:r>
                    <a:r>
                      <a:rPr lang="ru-RU" baseline="0" dirty="0"/>
                      <a:t> строительство</a:t>
                    </a:r>
                    <a:endParaRPr lang="ru-RU" dirty="0"/>
                  </a:p>
                  <a:p>
                    <a:r>
                      <a:rPr lang="ru-RU" dirty="0"/>
                      <a:t>6 763,1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03466754155728"/>
                      <c:h val="0.154629629629629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2CC3-4E59-8C97-DABDE3AEE18C}"/>
                </c:ext>
              </c:extLst>
            </c:dLbl>
            <c:dLbl>
              <c:idx val="7"/>
              <c:layout>
                <c:manualLayout>
                  <c:x val="2.2166119860017496E-2"/>
                  <c:y val="-2.254097404491105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Общегосударственная</a:t>
                    </a:r>
                    <a:r>
                      <a:rPr lang="ru-RU" baseline="0" dirty="0"/>
                      <a:t> деятельность</a:t>
                    </a:r>
                    <a:endParaRPr lang="ru-RU" dirty="0"/>
                  </a:p>
                  <a:p>
                    <a:r>
                      <a:rPr lang="ru-RU" dirty="0"/>
                      <a:t>3 198,4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CC3-4E59-8C97-DABDE3AEE18C}"/>
                </c:ext>
              </c:extLst>
            </c:dLbl>
            <c:dLbl>
              <c:idx val="8"/>
              <c:layout>
                <c:manualLayout>
                  <c:x val="3.8443296838430334E-2"/>
                  <c:y val="-1.2259122638452803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 Прочие отрасли</a:t>
                    </a:r>
                  </a:p>
                  <a:p>
                    <a:r>
                      <a:rPr lang="ru-RU"/>
                      <a:t>62,0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CC3-4E59-8C97-DABDE3AEE1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(Лист1!$A$7:$A$11,Лист1!$A$13:$A$14,Лист1!$A$15,Лист1!$A$16)</c:f>
              <c:strCache>
                <c:ptCount val="9"/>
                <c:pt idx="0">
                  <c:v>Здравоохранение</c:v>
                </c:pt>
                <c:pt idx="1">
                  <c:v>Физкультура</c:v>
                </c:pt>
                <c:pt idx="2">
                  <c:v>Культура</c:v>
                </c:pt>
                <c:pt idx="3">
                  <c:v>Образование</c:v>
                </c:pt>
                <c:pt idx="4">
                  <c:v>Социальная политика</c:v>
                </c:pt>
                <c:pt idx="5">
                  <c:v>Национальная экономика</c:v>
                </c:pt>
                <c:pt idx="6">
                  <c:v>Жилищно-коммунальные услуги и жилищное строительство</c:v>
                </c:pt>
                <c:pt idx="7">
                  <c:v>Общегосударственная деятельность</c:v>
                </c:pt>
                <c:pt idx="8">
                  <c:v>Прочие отрасли</c:v>
                </c:pt>
              </c:strCache>
            </c:strRef>
          </c:cat>
          <c:val>
            <c:numRef>
              <c:f>(Лист1!$B$7:$B$11,Лист1!$B$13:$B$14,Лист1!$B$15,Лист1!$B$16)</c:f>
              <c:numCache>
                <c:formatCode>#,##0.0</c:formatCode>
                <c:ptCount val="9"/>
                <c:pt idx="0">
                  <c:v>12531.6</c:v>
                </c:pt>
                <c:pt idx="1">
                  <c:v>1198.3</c:v>
                </c:pt>
                <c:pt idx="2">
                  <c:v>1474.6</c:v>
                </c:pt>
                <c:pt idx="3">
                  <c:v>17751.900000000001</c:v>
                </c:pt>
                <c:pt idx="4">
                  <c:v>1921.4</c:v>
                </c:pt>
                <c:pt idx="5">
                  <c:v>1152.8</c:v>
                </c:pt>
                <c:pt idx="6">
                  <c:v>6763.1</c:v>
                </c:pt>
                <c:pt idx="7">
                  <c:v>3198.4</c:v>
                </c:pt>
                <c:pt idx="8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CC3-4E59-8C97-DABDE3AEE1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>
                <a:latin typeface="Times New Roman" pitchFamily="18" charset="0"/>
                <a:cs typeface="Times New Roman" pitchFamily="18" charset="0"/>
              </a:rPr>
              <a:t>ВНЕБЮДЖЕТНЫЕ ДОХОДЫ ПО ОТРАСЛЯМ БЮДЖЕТА ГОРЕЦКОГО РАЙОНА</a:t>
            </a:r>
          </a:p>
        </c:rich>
      </c:tx>
      <c:layout>
        <c:manualLayout>
          <c:xMode val="edge"/>
          <c:yMode val="edge"/>
          <c:x val="0.2268198794352532"/>
          <c:y val="2.92701197309267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299679174351217E-2"/>
          <c:y val="6.7164909541314863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'Таблица в тысячах'!$B$2:$C$2</c:f>
              <c:strCache>
                <c:ptCount val="1"/>
                <c:pt idx="0">
                  <c:v>9 месяцев 2019 года 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2758092738407699E-3"/>
                  <c:y val="-4.90201224846894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B5-49F4-9E5A-63265F577A50}"/>
                </c:ext>
              </c:extLst>
            </c:dLbl>
            <c:dLbl>
              <c:idx val="1"/>
              <c:layout>
                <c:manualLayout>
                  <c:x val="1.3942475940507436E-3"/>
                  <c:y val="-8.12467191601049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B5-49F4-9E5A-63265F577A50}"/>
                </c:ext>
              </c:extLst>
            </c:dLbl>
            <c:dLbl>
              <c:idx val="2"/>
              <c:layout>
                <c:manualLayout>
                  <c:x val="-5.4661651574729846E-3"/>
                  <c:y val="-2.0911461379185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0B5-49F4-9E5A-63265F577A50}"/>
                </c:ext>
              </c:extLst>
            </c:dLbl>
            <c:dLbl>
              <c:idx val="3"/>
              <c:layout>
                <c:manualLayout>
                  <c:x val="1.383530183727034E-3"/>
                  <c:y val="-6.27617381160688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B5-49F4-9E5A-63265F577A50}"/>
                </c:ext>
              </c:extLst>
            </c:dLbl>
            <c:dLbl>
              <c:idx val="4"/>
              <c:layout>
                <c:manualLayout>
                  <c:x val="2.890857392825897E-3"/>
                  <c:y val="-1.8518518518518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B5-49F4-9E5A-63265F577A50}"/>
                </c:ext>
              </c:extLst>
            </c:dLbl>
            <c:dLbl>
              <c:idx val="5"/>
              <c:layout>
                <c:manualLayout>
                  <c:x val="1.3622313381561159E-3"/>
                  <c:y val="-6.27453161512542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B5-49F4-9E5A-63265F577A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Здравоохранение</c:v>
                </c:pt>
                <c:pt idx="1">
                  <c:v>Сельское хозяйство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'Таблица в тысячах'!$B$5:$B$10</c:f>
              <c:numCache>
                <c:formatCode>0.0</c:formatCode>
                <c:ptCount val="6"/>
                <c:pt idx="0">
                  <c:v>562.10691000000008</c:v>
                </c:pt>
                <c:pt idx="1">
                  <c:v>287.61190000000005</c:v>
                </c:pt>
                <c:pt idx="2">
                  <c:v>187.42994000000002</c:v>
                </c:pt>
                <c:pt idx="3">
                  <c:v>169.19344000000001</c:v>
                </c:pt>
                <c:pt idx="4">
                  <c:v>154.39015000000001</c:v>
                </c:pt>
                <c:pt idx="5">
                  <c:v>48.715379999999996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0B5-49F4-9E5A-63265F577A50}"/>
            </c:ext>
          </c:extLst>
        </c:ser>
        <c:ser>
          <c:idx val="2"/>
          <c:order val="1"/>
          <c:tx>
            <c:strRef>
              <c:f>'Таблица в тысячах'!$D$2:$E$2</c:f>
              <c:strCache>
                <c:ptCount val="1"/>
                <c:pt idx="0">
                  <c:v>план 9 месяцев 2020 года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8454724409448821E-3"/>
                  <c:y val="-3.05016039661708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B5-49F4-9E5A-63265F577A50}"/>
                </c:ext>
              </c:extLst>
            </c:dLbl>
            <c:dLbl>
              <c:idx val="1"/>
              <c:layout>
                <c:manualLayout>
                  <c:x val="9.6831802274715655E-3"/>
                  <c:y val="-1.2310002916302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B5-49F4-9E5A-63265F577A50}"/>
                </c:ext>
              </c:extLst>
            </c:dLbl>
            <c:dLbl>
              <c:idx val="2"/>
              <c:layout>
                <c:manualLayout>
                  <c:x val="2.7325454162799544E-3"/>
                  <c:y val="-8.36787458650438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0B5-49F4-9E5A-63265F577A50}"/>
                </c:ext>
              </c:extLst>
            </c:dLbl>
            <c:dLbl>
              <c:idx val="3"/>
              <c:layout>
                <c:manualLayout>
                  <c:x val="4.1440288713910757E-3"/>
                  <c:y val="-8.36599591717715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0B5-49F4-9E5A-63265F577A50}"/>
                </c:ext>
              </c:extLst>
            </c:dLbl>
            <c:dLbl>
              <c:idx val="4"/>
              <c:layout>
                <c:manualLayout>
                  <c:x val="5.6115485564303446E-3"/>
                  <c:y val="-4.89734616506270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0B5-49F4-9E5A-63265F577A50}"/>
                </c:ext>
              </c:extLst>
            </c:dLbl>
            <c:dLbl>
              <c:idx val="5"/>
              <c:layout>
                <c:manualLayout>
                  <c:x val="5.4623595867285676E-3"/>
                  <c:y val="-4.19311359829603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0B5-49F4-9E5A-63265F577A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'Таблица в тысячах'!$D$5:$D$10</c:f>
              <c:numCache>
                <c:formatCode>_-* #,##0.0_р_._-;\-* #,##0.0_р_._-;_-* "-"??_р_._-;_-@_-</c:formatCode>
                <c:ptCount val="6"/>
                <c:pt idx="0">
                  <c:v>611.08951999999999</c:v>
                </c:pt>
                <c:pt idx="1">
                  <c:v>294.05599999999998</c:v>
                </c:pt>
                <c:pt idx="2">
                  <c:v>208.17</c:v>
                </c:pt>
                <c:pt idx="3">
                  <c:v>178.10997</c:v>
                </c:pt>
                <c:pt idx="4">
                  <c:v>142.69594000000001</c:v>
                </c:pt>
                <c:pt idx="5">
                  <c:v>50.387860000000003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0B5-49F4-9E5A-63265F577A50}"/>
            </c:ext>
          </c:extLst>
        </c:ser>
        <c:ser>
          <c:idx val="1"/>
          <c:order val="2"/>
          <c:tx>
            <c:strRef>
              <c:f>'Таблица в тысячах'!$F$2:$G$2</c:f>
              <c:strCache>
                <c:ptCount val="1"/>
                <c:pt idx="0">
                  <c:v>9 месяцев 2020 года 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1.0822397200349956E-2"/>
                  <c:y val="-8.1280256634587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0B5-49F4-9E5A-63265F577A50}"/>
                </c:ext>
              </c:extLst>
            </c:dLbl>
            <c:dLbl>
              <c:idx val="1"/>
              <c:layout>
                <c:manualLayout>
                  <c:x val="1.3670891950738765E-2"/>
                  <c:y val="-6.2760704416198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0B5-49F4-9E5A-63265F577A50}"/>
                </c:ext>
              </c:extLst>
            </c:dLbl>
            <c:dLbl>
              <c:idx val="2"/>
              <c:layout>
                <c:manualLayout>
                  <c:x val="9.563425510768879E-3"/>
                  <c:y val="-6.27524793291224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0B5-49F4-9E5A-63265F577A50}"/>
                </c:ext>
              </c:extLst>
            </c:dLbl>
            <c:dLbl>
              <c:idx val="3"/>
              <c:layout>
                <c:manualLayout>
                  <c:x val="8.130358705161855E-3"/>
                  <c:y val="-6.50962379702537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666666666666664E-2"/>
                      <c:h val="3.1111111111111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30B5-49F4-9E5A-63265F577A50}"/>
                </c:ext>
              </c:extLst>
            </c:dLbl>
            <c:dLbl>
              <c:idx val="4"/>
              <c:layout>
                <c:manualLayout>
                  <c:x val="8.2089166604266302E-3"/>
                  <c:y val="-6.290875598354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0B5-49F4-9E5A-63265F577A50}"/>
                </c:ext>
              </c:extLst>
            </c:dLbl>
            <c:dLbl>
              <c:idx val="5"/>
              <c:layout>
                <c:manualLayout>
                  <c:x val="9.5733426964570347E-3"/>
                  <c:y val="-6.2761771349426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0B5-49F4-9E5A-63265F577A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'Таблица в тысячах'!$F$5:$F$10</c:f>
              <c:numCache>
                <c:formatCode>_-* #,##0.0_р_._-;\-* #,##0.0_р_._-;_-* "-"??_р_._-;_-@_-</c:formatCode>
                <c:ptCount val="6"/>
                <c:pt idx="0">
                  <c:v>539.46181999999999</c:v>
                </c:pt>
                <c:pt idx="1">
                  <c:v>237.98441</c:v>
                </c:pt>
                <c:pt idx="2">
                  <c:v>96.050479999999993</c:v>
                </c:pt>
                <c:pt idx="3">
                  <c:v>85.407060000000001</c:v>
                </c:pt>
                <c:pt idx="4">
                  <c:v>101.81699999999999</c:v>
                </c:pt>
                <c:pt idx="5">
                  <c:v>49.659019999999998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0B5-49F4-9E5A-63265F577A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5602176"/>
        <c:axId val="95604096"/>
        <c:axId val="0"/>
      </c:bar3DChart>
      <c:catAx>
        <c:axId val="9560217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95604096"/>
        <c:crosses val="autoZero"/>
        <c:auto val="1"/>
        <c:lblAlgn val="ctr"/>
        <c:lblOffset val="100"/>
        <c:noMultiLvlLbl val="0"/>
      </c:catAx>
      <c:valAx>
        <c:axId val="956040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тыс.руб.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5602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804591471299787"/>
          <c:y val="0.32175095814505156"/>
          <c:w val="0.23376042404034048"/>
          <c:h val="0.14948576682951278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>
                <a:effectLst/>
              </a:rPr>
              <a:t>ВЫПОЛНЕНИЕ МЕРОПРИЯТИЙ ПО ЭКОНОМИИ</a:t>
            </a:r>
            <a:r>
              <a:rPr lang="ru-RU" sz="1800" b="1" baseline="0">
                <a:effectLst/>
              </a:rPr>
              <a:t> БЮДЖЕТНЫХ СРЕДСТВ ПО ОТРАСЛЯМ БЮДЖЕТНОЙ СФЕРЫ </a:t>
            </a: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baseline="0">
                <a:effectLst/>
              </a:rPr>
              <a:t>ГОРЕЦКОГО РАЙОНА</a:t>
            </a:r>
            <a:endParaRPr lang="ru-RU" sz="1800">
              <a:effectLst/>
            </a:endParaRPr>
          </a:p>
        </c:rich>
      </c:tx>
      <c:layout>
        <c:manualLayout>
          <c:xMode val="edge"/>
          <c:yMode val="edge"/>
          <c:x val="0.2116998065463129"/>
          <c:y val="2.508174502789373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8603501160431E-2"/>
          <c:y val="6.5075737424294247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'Таблица в тысячах'!$B$2:$C$2</c:f>
              <c:strCache>
                <c:ptCount val="1"/>
                <c:pt idx="0">
                  <c:v>9 месяцев 2019 года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2.7378969104163357E-3"/>
                  <c:y val="-1.4640518917965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77-4772-812E-54C817899C74}"/>
                </c:ext>
              </c:extLst>
            </c:dLbl>
            <c:dLbl>
              <c:idx val="1"/>
              <c:layout>
                <c:manualLayout>
                  <c:x val="2.7325405451461421E-3"/>
                  <c:y val="-1.6732027521550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77-4772-812E-54C817899C74}"/>
                </c:ext>
              </c:extLst>
            </c:dLbl>
            <c:dLbl>
              <c:idx val="2"/>
              <c:layout>
                <c:manualLayout>
                  <c:x val="1.366270272573071E-3"/>
                  <c:y val="-1.4640853451977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77-4772-812E-54C817899C74}"/>
                </c:ext>
              </c:extLst>
            </c:dLbl>
            <c:dLbl>
              <c:idx val="3"/>
              <c:layout>
                <c:manualLayout>
                  <c:x val="5.4650810902922842E-3"/>
                  <c:y val="-1.2549020641162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77-4772-812E-54C817899C74}"/>
                </c:ext>
              </c:extLst>
            </c:dLbl>
            <c:dLbl>
              <c:idx val="4"/>
              <c:layout>
                <c:manualLayout>
                  <c:x val="-2.7325405451461421E-3"/>
                  <c:y val="-1.045751720096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77-4772-812E-54C817899C74}"/>
                </c:ext>
              </c:extLst>
            </c:dLbl>
            <c:dLbl>
              <c:idx val="5"/>
              <c:layout>
                <c:manualLayout>
                  <c:x val="5.4569858930869257E-3"/>
                  <c:y val="-1.0457442990554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77-4772-812E-54C817899C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тысячах'!$B$5:$B$10</c:f>
              <c:numCache>
                <c:formatCode>0.0</c:formatCode>
                <c:ptCount val="6"/>
                <c:pt idx="0">
                  <c:v>324.64965000000001</c:v>
                </c:pt>
                <c:pt idx="1">
                  <c:v>37.688220000000001</c:v>
                </c:pt>
                <c:pt idx="2">
                  <c:v>96.687100000000001</c:v>
                </c:pt>
                <c:pt idx="3">
                  <c:v>33.031849999999999</c:v>
                </c:pt>
                <c:pt idx="4">
                  <c:v>20.394269999999999</c:v>
                </c:pt>
                <c:pt idx="5">
                  <c:v>20.606030000000001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977-4772-812E-54C817899C74}"/>
            </c:ext>
          </c:extLst>
        </c:ser>
        <c:ser>
          <c:idx val="2"/>
          <c:order val="1"/>
          <c:tx>
            <c:strRef>
              <c:f>'Таблица в тысячах'!$D$2:$E$2</c:f>
              <c:strCache>
                <c:ptCount val="1"/>
                <c:pt idx="0">
                  <c:v>9 месяцев 2020 года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5.4731069740118505E-3"/>
                  <c:y val="-1.6737898477022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977-4772-812E-54C817899C74}"/>
                </c:ext>
              </c:extLst>
            </c:dLbl>
            <c:dLbl>
              <c:idx val="1"/>
              <c:layout>
                <c:manualLayout>
                  <c:x val="8.2032227383875955E-3"/>
                  <c:y val="-8.38613427981055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977-4772-812E-54C817899C74}"/>
                </c:ext>
              </c:extLst>
            </c:dLbl>
            <c:dLbl>
              <c:idx val="2"/>
              <c:layout>
                <c:manualLayout>
                  <c:x val="9.5751356523209562E-3"/>
                  <c:y val="-2.090882935132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977-4772-812E-54C817899C74}"/>
                </c:ext>
              </c:extLst>
            </c:dLbl>
            <c:dLbl>
              <c:idx val="3"/>
              <c:layout>
                <c:manualLayout>
                  <c:x val="1.366270272573071E-2"/>
                  <c:y val="-1.04695392286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977-4772-812E-54C817899C74}"/>
                </c:ext>
              </c:extLst>
            </c:dLbl>
            <c:dLbl>
              <c:idx val="4"/>
              <c:layout>
                <c:manualLayout>
                  <c:x val="9.5721275425643838E-3"/>
                  <c:y val="-4.19166887510254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977-4772-812E-54C817899C74}"/>
                </c:ext>
              </c:extLst>
            </c:dLbl>
            <c:dLbl>
              <c:idx val="5"/>
              <c:layout>
                <c:manualLayout>
                  <c:x val="6.8373260439669771E-3"/>
                  <c:y val="-1.4645425543797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977-4772-812E-54C817899C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тысячах'!$D$5:$D$10</c:f>
              <c:numCache>
                <c:formatCode>_-* #,##0.0_р_._-;\-* #,##0.0_р_._-;_-* "-"??_р_._-;_-@_-</c:formatCode>
                <c:ptCount val="6"/>
                <c:pt idx="0">
                  <c:v>556.99158999999997</c:v>
                </c:pt>
                <c:pt idx="1">
                  <c:v>21.46238</c:v>
                </c:pt>
                <c:pt idx="2">
                  <c:v>125.63382</c:v>
                </c:pt>
                <c:pt idx="3">
                  <c:v>32.984519999999996</c:v>
                </c:pt>
                <c:pt idx="4">
                  <c:v>41.402740000000001</c:v>
                </c:pt>
                <c:pt idx="5">
                  <c:v>18.052859999999999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977-4772-812E-54C817899C7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4734720"/>
        <c:axId val="44744704"/>
        <c:axId val="0"/>
      </c:bar3DChart>
      <c:catAx>
        <c:axId val="447347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4744704"/>
        <c:crosses val="autoZero"/>
        <c:auto val="1"/>
        <c:lblAlgn val="ctr"/>
        <c:lblOffset val="100"/>
        <c:noMultiLvlLbl val="0"/>
      </c:catAx>
      <c:valAx>
        <c:axId val="447447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1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тыс.руб.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4734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308506687296574"/>
          <c:y val="0.35099062126221198"/>
          <c:w val="0.2050585372569465"/>
          <c:h val="0.10766161925973229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0.03601</cdr:x>
      <cdr:y>0.00564</cdr:y>
    </cdr:from>
    <cdr:to>
      <cdr:x>1</cdr:x>
      <cdr:y>0.07757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4662" y="34217"/>
          <a:ext cx="8958649" cy="4363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>
              <a:latin typeface="Times New Roman" pitchFamily="18" charset="0"/>
              <a:cs typeface="Times New Roman" pitchFamily="18" charset="0"/>
            </a:rPr>
            <a:t>СТРУКТУРА СОБСТВЕННЫХ ДОХОДОВ БЮДЖЕТА ГОРЕЦКОГО РАЙОНА</a:t>
          </a:r>
        </a:p>
      </cdr:txBody>
    </cdr:sp>
  </cdr:relSizeAnchor>
  <cdr:relSizeAnchor xmlns:cdr="http://schemas.openxmlformats.org/drawingml/2006/chartDrawing">
    <cdr:from>
      <cdr:x>0.6575</cdr:x>
      <cdr:y>0.47242</cdr:y>
    </cdr:from>
    <cdr:to>
      <cdr:x>0.73783</cdr:x>
      <cdr:y>0.52758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12160" y="3239856"/>
          <a:ext cx="734537" cy="378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itchFamily="18" charset="0"/>
              <a:cs typeface="Times New Roman" pitchFamily="18" charset="0"/>
            </a:rPr>
            <a:t>48,1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%</a:t>
          </a:r>
        </a:p>
      </cdr:txBody>
    </cdr:sp>
  </cdr:relSizeAnchor>
  <cdr:relSizeAnchor xmlns:cdr="http://schemas.openxmlformats.org/drawingml/2006/chartDrawing">
    <cdr:from>
      <cdr:x>0.37186</cdr:x>
      <cdr:y>0.63166</cdr:y>
    </cdr:from>
    <cdr:to>
      <cdr:x>0.4496</cdr:x>
      <cdr:y>0.69623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458161" y="3838224"/>
          <a:ext cx="724786" cy="3932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23</a:t>
          </a:r>
          <a:r>
            <a:rPr lang="en-US" sz="1400">
              <a:latin typeface="Times New Roman" pitchFamily="18" charset="0"/>
              <a:cs typeface="Times New Roman" pitchFamily="18" charset="0"/>
            </a:rPr>
            <a:t>,</a:t>
          </a:r>
          <a:r>
            <a:rPr lang="ru-RU" sz="1400">
              <a:latin typeface="Times New Roman" pitchFamily="18" charset="0"/>
              <a:cs typeface="Times New Roman" pitchFamily="18" charset="0"/>
            </a:rPr>
            <a:t>0 %</a:t>
          </a:r>
        </a:p>
      </cdr:txBody>
    </cdr:sp>
  </cdr:relSizeAnchor>
  <cdr:relSizeAnchor xmlns:cdr="http://schemas.openxmlformats.org/drawingml/2006/chartDrawing">
    <cdr:from>
      <cdr:x>0.22463</cdr:x>
      <cdr:y>0.47875</cdr:y>
    </cdr:from>
    <cdr:to>
      <cdr:x>0.30656</cdr:x>
      <cdr:y>0.53507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87521" y="2904467"/>
          <a:ext cx="761401" cy="3416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9,8 %</a:t>
          </a:r>
        </a:p>
      </cdr:txBody>
    </cdr:sp>
  </cdr:relSizeAnchor>
  <cdr:relSizeAnchor xmlns:cdr="http://schemas.openxmlformats.org/drawingml/2006/chartDrawing">
    <cdr:from>
      <cdr:x>0.2795</cdr:x>
      <cdr:y>0.395</cdr:y>
    </cdr:from>
    <cdr:to>
      <cdr:x>0.35457</cdr:x>
      <cdr:y>0.44315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555776" y="2708920"/>
          <a:ext cx="686440" cy="330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9,2%</a:t>
          </a:r>
        </a:p>
      </cdr:txBody>
    </cdr:sp>
  </cdr:relSizeAnchor>
  <cdr:relSizeAnchor xmlns:cdr="http://schemas.openxmlformats.org/drawingml/2006/chartDrawing">
    <cdr:from>
      <cdr:x>0.31888</cdr:x>
      <cdr:y>0.353</cdr:y>
    </cdr:from>
    <cdr:to>
      <cdr:x>0.39993</cdr:x>
      <cdr:y>0.41532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915816" y="2420888"/>
          <a:ext cx="741122" cy="427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1,2 %</a:t>
          </a:r>
        </a:p>
      </cdr:txBody>
    </cdr:sp>
  </cdr:relSizeAnchor>
  <cdr:relSizeAnchor xmlns:cdr="http://schemas.openxmlformats.org/drawingml/2006/chartDrawing">
    <cdr:from>
      <cdr:x>0.4055</cdr:x>
      <cdr:y>0.3425</cdr:y>
    </cdr:from>
    <cdr:to>
      <cdr:x>0.48583</cdr:x>
      <cdr:y>0.39908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707904" y="2348880"/>
          <a:ext cx="734538" cy="388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itchFamily="18" charset="0"/>
              <a:cs typeface="Times New Roman" pitchFamily="18" charset="0"/>
            </a:rPr>
            <a:t>8,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7%</a:t>
          </a:r>
        </a:p>
      </cdr:txBody>
    </cdr:sp>
  </cdr:relSizeAnchor>
  <cdr:relSizeAnchor xmlns:cdr="http://schemas.openxmlformats.org/drawingml/2006/chartDrawing">
    <cdr:from>
      <cdr:x>0.79925</cdr:x>
      <cdr:y>0.7625</cdr:y>
    </cdr:from>
    <cdr:to>
      <cdr:x>0.93734</cdr:x>
      <cdr:y>0.919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308304" y="5229200"/>
          <a:ext cx="1262695" cy="1073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>
              <a:latin typeface="Times New Roman" pitchFamily="18" charset="0"/>
              <a:cs typeface="Times New Roman" pitchFamily="18" charset="0"/>
            </a:rPr>
            <a:t>ВСЕГО:</a:t>
          </a:r>
        </a:p>
        <a:p xmlns:a="http://schemas.openxmlformats.org/drawingml/2006/main">
          <a:r>
            <a:rPr lang="en-US" sz="1600" b="1" dirty="0">
              <a:latin typeface="Times New Roman" pitchFamily="18" charset="0"/>
              <a:cs typeface="Times New Roman" pitchFamily="18" charset="0"/>
            </a:rPr>
            <a:t>20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="1" dirty="0">
              <a:latin typeface="Times New Roman" pitchFamily="18" charset="0"/>
              <a:cs typeface="Times New Roman" pitchFamily="18" charset="0"/>
            </a:rPr>
            <a:t>322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,</a:t>
          </a:r>
          <a:r>
            <a:rPr lang="en-US" sz="1600" b="1" dirty="0">
              <a:latin typeface="Times New Roman" pitchFamily="18" charset="0"/>
              <a:cs typeface="Times New Roman" pitchFamily="18" charset="0"/>
            </a:rPr>
            <a:t>2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600" b="1" dirty="0">
              <a:latin typeface="Times New Roman" pitchFamily="18" charset="0"/>
              <a:cs typeface="Times New Roman" pitchFamily="18" charset="0"/>
            </a:rPr>
            <a:t>тыс.рублей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0.05645</cdr:x>
      <cdr:y>0.00154</cdr:y>
    </cdr:from>
    <cdr:to>
      <cdr:x>0.99358</cdr:x>
      <cdr:y>0.11674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5035" y="9338"/>
          <a:ext cx="8716135" cy="7003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ПОСТУПЛЕНИЕ СОБСТВЕННЫХ ДОХОДНЫХ ИСТОЧНИКОВ </a:t>
          </a:r>
        </a:p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 БЮДЖЕТУ ГОРЕЦКОГО РАЙОНА</a:t>
          </a:r>
          <a:endParaRPr lang="ru-RU" sz="18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0.10024</cdr:x>
      <cdr:y>0.10695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тыс.руб.</a:t>
          </a:r>
        </a:p>
      </cdr:txBody>
    </cdr:sp>
  </cdr:relSizeAnchor>
  <cdr:relSizeAnchor xmlns:cdr="http://schemas.openxmlformats.org/drawingml/2006/chartDrawing">
    <cdr:from>
      <cdr:x>0.06325</cdr:x>
      <cdr:y>0.01072</cdr:y>
    </cdr:from>
    <cdr:to>
      <cdr:x>0.99358</cdr:x>
      <cdr:y>0.07376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88308" y="65169"/>
          <a:ext cx="8652861" cy="383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0.08534</cdr:x>
      <cdr:y>0.10695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59712" y="400315"/>
          <a:ext cx="734038" cy="2498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0.10231</cdr:x>
      <cdr:y>0.82347</cdr:y>
    </cdr:from>
    <cdr:to>
      <cdr:x>0.20052</cdr:x>
      <cdr:y>0.97389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52501" y="50060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Подоходный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налог  </a:t>
          </a:r>
        </a:p>
      </cdr:txBody>
    </cdr:sp>
  </cdr:relSizeAnchor>
  <cdr:relSizeAnchor xmlns:cdr="http://schemas.openxmlformats.org/drawingml/2006/chartDrawing">
    <cdr:from>
      <cdr:x>0.27163</cdr:x>
      <cdr:y>0.8255</cdr:y>
    </cdr:from>
    <cdr:to>
      <cdr:x>0.36984</cdr:x>
      <cdr:y>0.97591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483769" y="5661248"/>
          <a:ext cx="898032" cy="1031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НДС</a:t>
          </a:r>
        </a:p>
      </cdr:txBody>
    </cdr:sp>
  </cdr:relSizeAnchor>
  <cdr:relSizeAnchor xmlns:cdr="http://schemas.openxmlformats.org/drawingml/2006/chartDrawing">
    <cdr:from>
      <cdr:x>0.40637</cdr:x>
      <cdr:y>0.815</cdr:y>
    </cdr:from>
    <cdr:to>
      <cdr:x>0.50459</cdr:x>
      <cdr:y>0.96541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715820" y="5589240"/>
          <a:ext cx="898124" cy="1031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Налоги на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собственность</a:t>
          </a:r>
        </a:p>
      </cdr:txBody>
    </cdr:sp>
  </cdr:relSizeAnchor>
  <cdr:relSizeAnchor xmlns:cdr="http://schemas.openxmlformats.org/drawingml/2006/chartDrawing">
    <cdr:from>
      <cdr:x>0.52362</cdr:x>
      <cdr:y>0.8045</cdr:y>
    </cdr:from>
    <cdr:to>
      <cdr:x>0.70032</cdr:x>
      <cdr:y>0.95492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788025" y="5517232"/>
          <a:ext cx="1615745" cy="10315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Другие налоги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от выручки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 от реализации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товаров (работ, услуг)</a:t>
          </a:r>
        </a:p>
      </cdr:txBody>
    </cdr:sp>
  </cdr:relSizeAnchor>
  <cdr:relSizeAnchor xmlns:cdr="http://schemas.openxmlformats.org/drawingml/2006/chartDrawing">
    <cdr:from>
      <cdr:x>0.71262</cdr:x>
      <cdr:y>0.7835</cdr:y>
    </cdr:from>
    <cdr:to>
      <cdr:x>0.81083</cdr:x>
      <cdr:y>0.93391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516217" y="5373216"/>
          <a:ext cx="898032" cy="1031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Прочие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налоговые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доходы</a:t>
          </a:r>
        </a:p>
      </cdr:txBody>
    </cdr:sp>
  </cdr:relSizeAnchor>
  <cdr:relSizeAnchor xmlns:cdr="http://schemas.openxmlformats.org/drawingml/2006/chartDrawing">
    <cdr:from>
      <cdr:x>0.83075</cdr:x>
      <cdr:y>0.773</cdr:y>
    </cdr:from>
    <cdr:to>
      <cdr:x>0.93914</cdr:x>
      <cdr:y>0.92341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596337" y="5301208"/>
          <a:ext cx="991119" cy="1031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Неналоговые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 доходы</a:t>
          </a:r>
        </a:p>
      </cdr:txBody>
    </cdr:sp>
  </cdr:relSizeAnchor>
  <cdr:relSizeAnchor xmlns:cdr="http://schemas.openxmlformats.org/drawingml/2006/chartDrawing">
    <cdr:from>
      <cdr:x>0.56225</cdr:x>
      <cdr:y>0.19816</cdr:y>
    </cdr:from>
    <cdr:to>
      <cdr:x>0.76406</cdr:x>
      <cdr:y>0.24424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141215" y="1358981"/>
          <a:ext cx="1845350" cy="316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1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9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124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0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тыс. рублей</a:t>
          </a:r>
        </a:p>
      </cdr:txBody>
    </cdr:sp>
  </cdr:relSizeAnchor>
  <cdr:relSizeAnchor xmlns:cdr="http://schemas.openxmlformats.org/drawingml/2006/chartDrawing">
    <cdr:from>
      <cdr:x>0.56225</cdr:x>
      <cdr:y>0.25192</cdr:y>
    </cdr:from>
    <cdr:to>
      <cdr:x>0.749</cdr:x>
      <cdr:y>0.31183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141215" y="1727667"/>
          <a:ext cx="1707642" cy="4108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20 3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22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2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 тыс.</a:t>
          </a:r>
          <a:r>
            <a:rPr lang="en-US" sz="140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0.10409</cdr:x>
      <cdr:y>0.01701</cdr:y>
    </cdr:from>
    <cdr:to>
      <cdr:x>1</cdr:x>
      <cdr:y>0.17633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1799" y="116632"/>
          <a:ext cx="8192201" cy="10926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i="0" dirty="0">
              <a:latin typeface="Times New Roman" pitchFamily="18" charset="0"/>
              <a:cs typeface="Times New Roman" pitchFamily="18" charset="0"/>
            </a:rPr>
            <a:t>ПОСТУПЛЕНИЕ</a:t>
          </a:r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 НАЛОГОВ В РАЙОННЫЙ БЮДЖЕТ </a:t>
          </a:r>
        </a:p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 ОСНОВНЫМ БЮДЖЕТООБРАЗУЮЩИМ ПРЕДПРИЯТИЯМ </a:t>
          </a:r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0.10024</cdr:x>
      <cdr:y>0.10695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тыс.руб.</a:t>
          </a:r>
        </a:p>
      </cdr:txBody>
    </cdr:sp>
  </cdr:relSizeAnchor>
  <cdr:relSizeAnchor xmlns:cdr="http://schemas.openxmlformats.org/drawingml/2006/chartDrawing">
    <cdr:from>
      <cdr:x>0.03115</cdr:x>
      <cdr:y>0.01072</cdr:y>
    </cdr:from>
    <cdr:to>
      <cdr:x>0.99358</cdr:x>
      <cdr:y>0.07376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47651" y="66676"/>
          <a:ext cx="7639049" cy="390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i="1" baseline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i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0.04391</cdr:x>
      <cdr:y>0.80122</cdr:y>
    </cdr:from>
    <cdr:to>
      <cdr:x>0.14212</cdr:x>
      <cdr:y>0.95164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08196" y="4891861"/>
          <a:ext cx="912999" cy="918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УКПП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"Коммунальник"</a:t>
          </a:r>
        </a:p>
        <a:p xmlns:a="http://schemas.openxmlformats.org/drawingml/2006/main">
          <a:pPr algn="ctr"/>
          <a:endParaRPr lang="ru-RU" sz="1100"/>
        </a:p>
      </cdr:txBody>
    </cdr:sp>
  </cdr:relSizeAnchor>
  <cdr:relSizeAnchor xmlns:cdr="http://schemas.openxmlformats.org/drawingml/2006/chartDrawing">
    <cdr:from>
      <cdr:x>0.16506</cdr:x>
      <cdr:y>0.80122</cdr:y>
    </cdr:from>
    <cdr:to>
      <cdr:x>0.26328</cdr:x>
      <cdr:y>0.95164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34432" y="4891869"/>
          <a:ext cx="913092" cy="918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ОАО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"Молочные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горки"</a:t>
          </a:r>
        </a:p>
      </cdr:txBody>
    </cdr:sp>
  </cdr:relSizeAnchor>
  <cdr:relSizeAnchor xmlns:cdr="http://schemas.openxmlformats.org/drawingml/2006/chartDrawing">
    <cdr:from>
      <cdr:x>0.43528</cdr:x>
      <cdr:y>0.80574</cdr:y>
    </cdr:from>
    <cdr:to>
      <cdr:x>0.53606</cdr:x>
      <cdr:y>0.91232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046543" y="4919466"/>
          <a:ext cx="936891" cy="6507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t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Горецкое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райпо</a:t>
          </a:r>
        </a:p>
      </cdr:txBody>
    </cdr:sp>
  </cdr:relSizeAnchor>
  <cdr:relSizeAnchor xmlns:cdr="http://schemas.openxmlformats.org/drawingml/2006/chartDrawing">
    <cdr:from>
      <cdr:x>0.25205</cdr:x>
      <cdr:y>0.80312</cdr:y>
    </cdr:from>
    <cdr:to>
      <cdr:x>0.36885</cdr:x>
      <cdr:y>0.89354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343171" y="4903469"/>
          <a:ext cx="1085820" cy="552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ЧУПП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"Прометей"</a:t>
          </a:r>
        </a:p>
      </cdr:txBody>
    </cdr:sp>
  </cdr:relSizeAnchor>
  <cdr:relSizeAnchor xmlns:cdr="http://schemas.openxmlformats.org/drawingml/2006/chartDrawing">
    <cdr:from>
      <cdr:x>0.88468</cdr:x>
      <cdr:y>0.80746</cdr:y>
    </cdr:from>
    <cdr:to>
      <cdr:x>0.9829</cdr:x>
      <cdr:y>0.95788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8224307" y="4929956"/>
          <a:ext cx="913093" cy="9183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КСУП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"Овсянка им.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И.И.Мельника</a:t>
          </a:r>
        </a:p>
      </cdr:txBody>
    </cdr:sp>
  </cdr:relSizeAnchor>
  <cdr:relSizeAnchor xmlns:cdr="http://schemas.openxmlformats.org/drawingml/2006/chartDrawing">
    <cdr:from>
      <cdr:x>0.59529</cdr:x>
      <cdr:y>0.80387</cdr:y>
    </cdr:from>
    <cdr:to>
      <cdr:x>0.70697</cdr:x>
      <cdr:y>0.94995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5534034" y="4908047"/>
          <a:ext cx="1038222" cy="8918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ПТУП</a:t>
          </a:r>
          <a:r>
            <a:rPr lang="ru-RU" sz="1400" baseline="0">
              <a:latin typeface="Times New Roman" pitchFamily="18" charset="0"/>
              <a:cs typeface="Times New Roman" pitchFamily="18" charset="0"/>
            </a:rPr>
            <a:t> </a:t>
          </a:r>
        </a:p>
        <a:p xmlns:a="http://schemas.openxmlformats.org/drawingml/2006/main">
          <a:pPr algn="ctr"/>
          <a:r>
            <a:rPr lang="ru-RU" sz="1400" baseline="0">
              <a:latin typeface="Times New Roman" pitchFamily="18" charset="0"/>
              <a:cs typeface="Times New Roman" pitchFamily="18" charset="0"/>
            </a:rPr>
            <a:t>"Горецкий </a:t>
          </a:r>
        </a:p>
        <a:p xmlns:a="http://schemas.openxmlformats.org/drawingml/2006/main">
          <a:pPr algn="ctr"/>
          <a:r>
            <a:rPr lang="ru-RU" sz="1400" baseline="0">
              <a:latin typeface="Times New Roman" pitchFamily="18" charset="0"/>
              <a:cs typeface="Times New Roman" pitchFamily="18" charset="0"/>
            </a:rPr>
            <a:t>элеватор"</a:t>
          </a:r>
          <a:endParaRPr lang="ru-RU" sz="14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0.86158</cdr:x>
      <cdr:y>0.82501</cdr:y>
    </cdr:from>
    <cdr:to>
      <cdr:x>0.9598</cdr:x>
      <cdr:y>0.97542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8021544" y="50153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0.51291</cdr:x>
      <cdr:y>0.80389</cdr:y>
    </cdr:from>
    <cdr:to>
      <cdr:x>0.61681</cdr:x>
      <cdr:y>0.922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768210" y="4908170"/>
          <a:ext cx="965896" cy="721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ООО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"Ремком"</a:t>
          </a:r>
        </a:p>
      </cdr:txBody>
    </cdr:sp>
  </cdr:relSizeAnchor>
  <cdr:relSizeAnchor xmlns:cdr="http://schemas.openxmlformats.org/drawingml/2006/chartDrawing">
    <cdr:from>
      <cdr:x>0.5543</cdr:x>
      <cdr:y>0.25585</cdr:y>
    </cdr:from>
    <cdr:to>
      <cdr:x>0.74385</cdr:x>
      <cdr:y>0.30265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53014" y="1562097"/>
          <a:ext cx="1762133" cy="2857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itchFamily="18" charset="0"/>
              <a:cs typeface="Times New Roman" pitchFamily="18" charset="0"/>
            </a:rPr>
            <a:t>4 418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,6 тыс.рублей</a:t>
          </a:r>
        </a:p>
      </cdr:txBody>
    </cdr:sp>
  </cdr:relSizeAnchor>
  <cdr:relSizeAnchor xmlns:cdr="http://schemas.openxmlformats.org/drawingml/2006/chartDrawing">
    <cdr:from>
      <cdr:x>0.55431</cdr:x>
      <cdr:y>0.20905</cdr:y>
    </cdr:from>
    <cdr:to>
      <cdr:x>0.74386</cdr:x>
      <cdr:y>0.25117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153057" y="1276358"/>
          <a:ext cx="1762133" cy="257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itchFamily="18" charset="0"/>
              <a:cs typeface="Times New Roman" pitchFamily="18" charset="0"/>
            </a:rPr>
            <a:t>4 318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8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0.34529</cdr:x>
      <cdr:y>0.79407</cdr:y>
    </cdr:from>
    <cdr:to>
      <cdr:x>0.43853</cdr:x>
      <cdr:y>0.92824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209933" y="4848213"/>
          <a:ext cx="866796" cy="8191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РУП "Учхоз БГСХА"</a:t>
          </a:r>
        </a:p>
      </cdr:txBody>
    </cdr:sp>
  </cdr:relSizeAnchor>
  <cdr:relSizeAnchor xmlns:cdr="http://schemas.openxmlformats.org/drawingml/2006/chartDrawing">
    <cdr:from>
      <cdr:x>0.77972</cdr:x>
      <cdr:y>0.78939</cdr:y>
    </cdr:from>
    <cdr:to>
      <cdr:x>0.88832</cdr:x>
      <cdr:y>0.9298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7248563" y="4819650"/>
          <a:ext cx="1009589" cy="8572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ОАО "Горецкая РАПТ"</a:t>
          </a:r>
        </a:p>
      </cdr:txBody>
    </cdr:sp>
  </cdr:relSizeAnchor>
  <cdr:relSizeAnchor xmlns:cdr="http://schemas.openxmlformats.org/drawingml/2006/chartDrawing">
    <cdr:from>
      <cdr:x>0.68545</cdr:x>
      <cdr:y>0.78783</cdr:y>
    </cdr:from>
    <cdr:to>
      <cdr:x>0.80225</cdr:x>
      <cdr:y>0.89704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6372248" y="4810114"/>
          <a:ext cx="1085819" cy="6667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ОАО "Горкилен"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0.22438</cdr:x>
      <cdr:y>0.311</cdr:y>
    </cdr:from>
    <cdr:to>
      <cdr:x>0.30306</cdr:x>
      <cdr:y>0.37058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51720" y="2132856"/>
          <a:ext cx="719450" cy="40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14,8%</a:t>
          </a:r>
        </a:p>
      </cdr:txBody>
    </cdr:sp>
  </cdr:relSizeAnchor>
  <cdr:relSizeAnchor xmlns:cdr="http://schemas.openxmlformats.org/drawingml/2006/chartDrawing">
    <cdr:from>
      <cdr:x>0.13776</cdr:x>
      <cdr:y>0.3845</cdr:y>
    </cdr:from>
    <cdr:to>
      <cdr:x>0.19868</cdr:x>
      <cdr:y>0.43692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59632" y="2636912"/>
          <a:ext cx="557053" cy="3594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2,5%</a:t>
          </a:r>
        </a:p>
      </cdr:txBody>
    </cdr:sp>
  </cdr:relSizeAnchor>
  <cdr:relSizeAnchor xmlns:cdr="http://schemas.openxmlformats.org/drawingml/2006/chartDrawing">
    <cdr:from>
      <cdr:x>0.13702</cdr:x>
      <cdr:y>0.41962</cdr:y>
    </cdr:from>
    <cdr:to>
      <cdr:x>0.20555</cdr:x>
      <cdr:y>0.46731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75418" y="2550855"/>
          <a:ext cx="637889" cy="2899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4,2%</a:t>
          </a:r>
        </a:p>
      </cdr:txBody>
    </cdr:sp>
  </cdr:relSizeAnchor>
  <cdr:relSizeAnchor xmlns:cdr="http://schemas.openxmlformats.org/drawingml/2006/chartDrawing">
    <cdr:from>
      <cdr:x>0.38188</cdr:x>
      <cdr:y>0.269</cdr:y>
    </cdr:from>
    <cdr:to>
      <cdr:x>0.44279</cdr:x>
      <cdr:y>0.33895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491880" y="1844824"/>
          <a:ext cx="556961" cy="4797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6,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9%</a:t>
          </a:r>
        </a:p>
      </cdr:txBody>
    </cdr:sp>
  </cdr:relSizeAnchor>
  <cdr:relSizeAnchor xmlns:cdr="http://schemas.openxmlformats.org/drawingml/2006/chartDrawing">
    <cdr:from>
      <cdr:x>0.60237</cdr:x>
      <cdr:y>0.3215</cdr:y>
    </cdr:from>
    <cdr:to>
      <cdr:x>0.6819</cdr:x>
      <cdr:y>0.37461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508104" y="2204864"/>
          <a:ext cx="727223" cy="364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27,2 %</a:t>
          </a:r>
        </a:p>
      </cdr:txBody>
    </cdr:sp>
  </cdr:relSizeAnchor>
  <cdr:relSizeAnchor xmlns:cdr="http://schemas.openxmlformats.org/drawingml/2006/chartDrawing">
    <cdr:from>
      <cdr:x>0.7205</cdr:x>
      <cdr:y>0.4475</cdr:y>
    </cdr:from>
    <cdr:to>
      <cdr:x>0.78395</cdr:x>
      <cdr:y>0.49361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588224" y="3068960"/>
          <a:ext cx="580187" cy="3162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,6%</a:t>
          </a:r>
        </a:p>
      </cdr:txBody>
    </cdr:sp>
  </cdr:relSizeAnchor>
  <cdr:relSizeAnchor xmlns:cdr="http://schemas.openxmlformats.org/drawingml/2006/chartDrawing">
    <cdr:from>
      <cdr:x>0.69687</cdr:x>
      <cdr:y>0.4775</cdr:y>
    </cdr:from>
    <cdr:to>
      <cdr:x>0.7637</cdr:x>
      <cdr:y>0.52249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372200" y="3274729"/>
          <a:ext cx="611093" cy="3085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3,2%</a:t>
          </a:r>
        </a:p>
      </cdr:txBody>
    </cdr:sp>
  </cdr:relSizeAnchor>
  <cdr:relSizeAnchor xmlns:cdr="http://schemas.openxmlformats.org/drawingml/2006/chartDrawing">
    <cdr:from>
      <cdr:x>0.374</cdr:x>
      <cdr:y>0.584</cdr:y>
    </cdr:from>
    <cdr:to>
      <cdr:x>0.45776</cdr:x>
      <cdr:y>0.6384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419872" y="4005064"/>
          <a:ext cx="765902" cy="373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38,6%</a:t>
          </a:r>
        </a:p>
      </cdr:txBody>
    </cdr:sp>
  </cdr:relSizeAnchor>
  <cdr:relSizeAnchor xmlns:cdr="http://schemas.openxmlformats.org/drawingml/2006/chartDrawing">
    <cdr:from>
      <cdr:x>0.82995</cdr:x>
      <cdr:y>0.1101</cdr:y>
    </cdr:from>
    <cdr:to>
      <cdr:x>0.96193</cdr:x>
      <cdr:y>0.25907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722335" y="669112"/>
          <a:ext cx="1228016" cy="905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0.75707</cdr:x>
      <cdr:y>0.56688</cdr:y>
    </cdr:from>
    <cdr:to>
      <cdr:x>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7046952" y="3446037"/>
          <a:ext cx="2261219" cy="26329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 том числе:</a:t>
          </a:r>
        </a:p>
        <a:p xmlns:a="http://schemas.openxmlformats.org/drawingml/2006/main"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сфера </a:t>
          </a:r>
        </a:p>
        <a:p xmlns:a="http://schemas.openxmlformats.org/drawingml/2006/main"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34 877,8 тыс.рублей;</a:t>
          </a:r>
        </a:p>
        <a:p xmlns:a="http://schemas.openxmlformats.org/drawingml/2006/main">
          <a:endParaRPr lang="ru-RU" sz="5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народно-хозяйственный комплекс </a:t>
          </a:r>
        </a:p>
        <a:p xmlns:a="http://schemas.openxmlformats.org/drawingml/2006/main"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7 915,9 тыс.рублей;</a:t>
          </a:r>
        </a:p>
        <a:p xmlns:a="http://schemas.openxmlformats.org/drawingml/2006/main">
          <a:endParaRPr lang="ru-RU" sz="5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sz="16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о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бщегосударственная</a:t>
          </a:r>
          <a:r>
            <a:rPr lang="ru-RU" sz="16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деятельность</a:t>
          </a:r>
        </a:p>
        <a:p xmlns:a="http://schemas.openxmlformats.org/drawingml/2006/main">
          <a:r>
            <a:rPr lang="ru-RU" sz="16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3 198,4</a:t>
          </a:r>
          <a:r>
            <a:rPr lang="en-US" sz="16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0.84178</cdr:x>
      <cdr:y>0.08625</cdr:y>
    </cdr:from>
    <cdr:to>
      <cdr:x>0.9763</cdr:x>
      <cdr:y>0.29221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7835450" y="524293"/>
          <a:ext cx="1252136" cy="1252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ВСЕГО: </a:t>
          </a:r>
        </a:p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46 054,1 тыс.рублей</a:t>
          </a:r>
        </a:p>
        <a:p xmlns:a="http://schemas.openxmlformats.org/drawingml/2006/main">
          <a:pPr algn="ctr"/>
          <a:endParaRPr lang="ru-RU" sz="1100"/>
        </a:p>
      </cdr:txBody>
    </cdr:sp>
  </cdr:relSizeAnchor>
  <cdr:relSizeAnchor xmlns:cdr="http://schemas.openxmlformats.org/drawingml/2006/chartDrawing">
    <cdr:from>
      <cdr:x>0.8181</cdr:x>
      <cdr:y>0.05311</cdr:y>
    </cdr:from>
    <cdr:to>
      <cdr:x>0.97293</cdr:x>
      <cdr:y>0.23575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612128" y="322748"/>
          <a:ext cx="1440558" cy="11099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0.82487</cdr:x>
      <cdr:y>0.02979</cdr:y>
    </cdr:from>
    <cdr:to>
      <cdr:x>0.96362</cdr:x>
      <cdr:y>0.2487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675103" y="181054"/>
          <a:ext cx="1290992" cy="13303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0.59222</cdr:x>
      <cdr:y>0.32254</cdr:y>
    </cdr:from>
    <cdr:to>
      <cdr:x>0.79379</cdr:x>
      <cdr:y>0.36709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93365" y="1952024"/>
          <a:ext cx="1869740" cy="2696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1 409,4 </a:t>
          </a:r>
          <a:r>
            <a:rPr lang="ru-RU" sz="1400" baseline="0"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4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0.59222</cdr:x>
      <cdr:y>0.37177</cdr:y>
    </cdr:from>
    <cdr:to>
      <cdr:x>0.79398</cdr:x>
      <cdr:y>0.41944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10362" y="2259266"/>
          <a:ext cx="1877293" cy="2896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1 484,5 тыс.рублей</a:t>
          </a:r>
        </a:p>
      </cdr:txBody>
    </cdr:sp>
  </cdr:relSizeAnchor>
  <cdr:relSizeAnchor xmlns:cdr="http://schemas.openxmlformats.org/drawingml/2006/chartDrawing">
    <cdr:from>
      <cdr:x>0.59235</cdr:x>
      <cdr:y>0.41965</cdr:y>
    </cdr:from>
    <cdr:to>
      <cdr:x>0.7988</cdr:x>
      <cdr:y>0.46867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13659" y="2551037"/>
          <a:ext cx="1921708" cy="2979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1 110,4 тыс.рублей</a:t>
          </a:r>
        </a:p>
      </cdr:txBody>
    </cdr:sp>
  </cdr:relSizeAnchor>
  <cdr:relSizeAnchor xmlns:cdr="http://schemas.openxmlformats.org/drawingml/2006/chartDrawing">
    <cdr:from>
      <cdr:x>0.08735</cdr:x>
      <cdr:y>0.89682</cdr:y>
    </cdr:from>
    <cdr:to>
      <cdr:x>0.24875</cdr:x>
      <cdr:y>0.96051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13109" y="5451707"/>
          <a:ext cx="1502317" cy="3871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</a:t>
          </a:r>
        </a:p>
      </cdr:txBody>
    </cdr:sp>
  </cdr:relSizeAnchor>
  <cdr:relSizeAnchor xmlns:cdr="http://schemas.openxmlformats.org/drawingml/2006/chartDrawing">
    <cdr:from>
      <cdr:x>0.25458</cdr:x>
      <cdr:y>0.89936</cdr:y>
    </cdr:from>
    <cdr:to>
      <cdr:x>0.37521</cdr:x>
      <cdr:y>0.98344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369634" y="5467195"/>
          <a:ext cx="1122866" cy="5110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Сельское</a:t>
          </a:r>
          <a:r>
            <a:rPr lang="ru-RU" sz="1400" baseline="0">
              <a:latin typeface="Times New Roman" panose="02020603050405020304" pitchFamily="18" charset="0"/>
              <a:cs typeface="Times New Roman" panose="02020603050405020304" pitchFamily="18" charset="0"/>
            </a:rPr>
            <a:t> хозяйство</a:t>
          </a:r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0.39185</cdr:x>
      <cdr:y>0.89936</cdr:y>
    </cdr:from>
    <cdr:to>
      <cdr:x>0.52579</cdr:x>
      <cdr:y>0.96433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647378" y="5467195"/>
          <a:ext cx="1246768" cy="3949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Физкультура</a:t>
          </a:r>
        </a:p>
      </cdr:txBody>
    </cdr:sp>
  </cdr:relSizeAnchor>
  <cdr:relSizeAnchor xmlns:cdr="http://schemas.openxmlformats.org/drawingml/2006/chartDrawing">
    <cdr:from>
      <cdr:x>0.54908</cdr:x>
      <cdr:y>0.89936</cdr:y>
    </cdr:from>
    <cdr:to>
      <cdr:x>0.66889</cdr:x>
      <cdr:y>0.96943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110976" y="5467195"/>
          <a:ext cx="1115122" cy="425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Культура</a:t>
          </a:r>
        </a:p>
      </cdr:txBody>
    </cdr:sp>
  </cdr:relSizeAnchor>
  <cdr:relSizeAnchor xmlns:cdr="http://schemas.openxmlformats.org/drawingml/2006/chartDrawing">
    <cdr:from>
      <cdr:x>0.67637</cdr:x>
      <cdr:y>0.89936</cdr:y>
    </cdr:from>
    <cdr:to>
      <cdr:x>0.80699</cdr:x>
      <cdr:y>0.96943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295792" y="5467195"/>
          <a:ext cx="1215793" cy="425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</a:p>
      </cdr:txBody>
    </cdr:sp>
  </cdr:relSizeAnchor>
  <cdr:relSizeAnchor xmlns:cdr="http://schemas.openxmlformats.org/drawingml/2006/chartDrawing">
    <cdr:from>
      <cdr:x>0.80449</cdr:x>
      <cdr:y>0.89936</cdr:y>
    </cdr:from>
    <cdr:to>
      <cdr:x>0.95424</cdr:x>
      <cdr:y>0.98471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488353" y="5467195"/>
          <a:ext cx="1393903" cy="518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0.63122</cdr:x>
      <cdr:y>0.35096</cdr:y>
    </cdr:from>
    <cdr:to>
      <cdr:x>0.80778</cdr:x>
      <cdr:y>0.39446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75487" y="2133445"/>
          <a:ext cx="1643451" cy="2644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itchFamily="18" charset="0"/>
              <a:cs typeface="Times New Roman" pitchFamily="18" charset="0"/>
            </a:rPr>
            <a:t>557,8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0.68344</cdr:x>
      <cdr:y>0.42297</cdr:y>
    </cdr:from>
    <cdr:to>
      <cdr:x>0.81061</cdr:x>
      <cdr:y>0.45518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52836" y="2568348"/>
          <a:ext cx="1182120" cy="195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0.68618</cdr:x>
      <cdr:y>0.45938</cdr:y>
    </cdr:from>
    <cdr:to>
      <cdr:x>0.81336</cdr:x>
      <cdr:y>0.4888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378348" y="2789464"/>
          <a:ext cx="1182121" cy="178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0.63145</cdr:x>
      <cdr:y>0.40667</cdr:y>
    </cdr:from>
    <cdr:to>
      <cdr:x>0.81358</cdr:x>
      <cdr:y>0.4451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877611" y="2472142"/>
          <a:ext cx="1695297" cy="2336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>
              <a:latin typeface="Times New Roman" pitchFamily="18" charset="0"/>
              <a:cs typeface="Times New Roman" pitchFamily="18" charset="0"/>
            </a:rPr>
            <a:t>533,1</a:t>
          </a:r>
          <a:r>
            <a:rPr lang="ru-RU" sz="1400">
              <a:latin typeface="Times New Roman" pitchFamily="18" charset="0"/>
              <a:cs typeface="Times New Roman" pitchFamily="18" charset="0"/>
            </a:rPr>
            <a:t> тыс.рублей</a:t>
          </a:r>
        </a:p>
      </cdr:txBody>
    </cdr:sp>
  </cdr:relSizeAnchor>
  <cdr:relSizeAnchor xmlns:cdr="http://schemas.openxmlformats.org/drawingml/2006/chartDrawing">
    <cdr:from>
      <cdr:x>0.1173</cdr:x>
      <cdr:y>0.89299</cdr:y>
    </cdr:from>
    <cdr:to>
      <cdr:x>0.27121</cdr:x>
      <cdr:y>0.95414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91891" y="5428476"/>
          <a:ext cx="1432622" cy="3717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</a:p>
      </cdr:txBody>
    </cdr:sp>
  </cdr:relSizeAnchor>
  <cdr:relSizeAnchor xmlns:cdr="http://schemas.openxmlformats.org/drawingml/2006/chartDrawing">
    <cdr:from>
      <cdr:x>0.2787</cdr:x>
      <cdr:y>0.89172</cdr:y>
    </cdr:from>
    <cdr:to>
      <cdr:x>0.41847</cdr:x>
      <cdr:y>0.96815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594208" y="5420732"/>
          <a:ext cx="1300975" cy="4646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Культура</a:t>
          </a:r>
        </a:p>
      </cdr:txBody>
    </cdr:sp>
  </cdr:relSizeAnchor>
  <cdr:relSizeAnchor xmlns:cdr="http://schemas.openxmlformats.org/drawingml/2006/chartDrawing">
    <cdr:from>
      <cdr:x>0.38519</cdr:x>
      <cdr:y>0.89299</cdr:y>
    </cdr:from>
    <cdr:to>
      <cdr:x>0.56739</cdr:x>
      <cdr:y>0.95414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585427" y="5428476"/>
          <a:ext cx="1695915" cy="3717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</a:t>
          </a:r>
        </a:p>
      </cdr:txBody>
    </cdr:sp>
  </cdr:relSizeAnchor>
  <cdr:relSizeAnchor xmlns:cdr="http://schemas.openxmlformats.org/drawingml/2006/chartDrawing">
    <cdr:from>
      <cdr:x>0.5416</cdr:x>
      <cdr:y>0.89299</cdr:y>
    </cdr:from>
    <cdr:to>
      <cdr:x>0.6772</cdr:x>
      <cdr:y>0.95414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041281" y="5428475"/>
          <a:ext cx="1262256" cy="3717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Физкультура</a:t>
          </a:r>
        </a:p>
      </cdr:txBody>
    </cdr:sp>
  </cdr:relSizeAnchor>
  <cdr:relSizeAnchor xmlns:cdr="http://schemas.openxmlformats.org/drawingml/2006/chartDrawing">
    <cdr:from>
      <cdr:x>0.67471</cdr:x>
      <cdr:y>0.89427</cdr:y>
    </cdr:from>
    <cdr:to>
      <cdr:x>0.80865</cdr:x>
      <cdr:y>0.97707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280305" y="5436219"/>
          <a:ext cx="1246768" cy="503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</cdr:txBody>
    </cdr:sp>
  </cdr:relSizeAnchor>
  <cdr:relSizeAnchor xmlns:cdr="http://schemas.openxmlformats.org/drawingml/2006/chartDrawing">
    <cdr:from>
      <cdr:x>0.83611</cdr:x>
      <cdr:y>0.89554</cdr:y>
    </cdr:from>
    <cdr:to>
      <cdr:x>0.97005</cdr:x>
      <cdr:y>0.97707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7782622" y="5443964"/>
          <a:ext cx="1246768" cy="4956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Прочие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50000"/>
                <a:satMod val="180000"/>
              </a:schemeClr>
            </a:gs>
            <a:gs pos="35000">
              <a:schemeClr val="bg2">
                <a:shade val="45000"/>
                <a:satMod val="120000"/>
              </a:schemeClr>
            </a:gs>
          </a:gsLst>
          <a:path path="circle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D9C25D-687C-4E2F-9EF9-526DE4E10321}" type="datetimeFigureOut">
              <a:rPr lang="ru-RU" smtClean="0"/>
              <a:t>20.10.2020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548681"/>
            <a:ext cx="8856984" cy="5112567"/>
          </a:xfrm>
        </p:spPr>
        <p:txBody>
          <a:bodyPr>
            <a:noAutofit/>
          </a:bodyPr>
          <a:lstStyle/>
          <a:p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консолидированного</a:t>
            </a: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бюджета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Горецкого района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месяцев</a:t>
            </a: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года</a:t>
            </a:r>
          </a:p>
        </p:txBody>
      </p:sp>
    </p:spTree>
    <p:extLst>
      <p:ext uri="{BB962C8B-B14F-4D97-AF65-F5344CB8AC3E}">
        <p14:creationId xmlns:p14="http://schemas.microsoft.com/office/powerpoint/2010/main" val="348404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96F4CE54-B948-4ED5-BFB5-2B5EBDB12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832794"/>
              </p:ext>
            </p:extLst>
          </p:nvPr>
        </p:nvGraphicFramePr>
        <p:xfrm>
          <a:off x="0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303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834859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6167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799602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95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18680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836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97348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8702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2273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7162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1728</TotalTime>
  <Words>479</Words>
  <Application>Microsoft Office PowerPoint</Application>
  <PresentationFormat>Экран (4:3)</PresentationFormat>
  <Paragraphs>196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Исполнение консолидированного бюджета  Горецкого района  за 9 месяцев  2020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Финансовый отдел Горецкого РИК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Горецкого района  за 2014 год</dc:title>
  <dc:creator>Максим Брындиков</dc:creator>
  <cp:lastModifiedBy>Брындиков Максим Александрович</cp:lastModifiedBy>
  <cp:revision>167</cp:revision>
  <cp:lastPrinted>2015-02-04T11:08:45Z</cp:lastPrinted>
  <dcterms:created xsi:type="dcterms:W3CDTF">2015-02-03T13:21:27Z</dcterms:created>
  <dcterms:modified xsi:type="dcterms:W3CDTF">2020-10-20T11:41:01Z</dcterms:modified>
</cp:coreProperties>
</file>