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78" r:id="rId4"/>
    <p:sldId id="272" r:id="rId5"/>
    <p:sldId id="276" r:id="rId6"/>
    <p:sldId id="277" r:id="rId7"/>
    <p:sldId id="275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66FF"/>
    <a:srgbClr val="FF9933"/>
    <a:srgbClr val="008000"/>
    <a:srgbClr val="33CC33"/>
    <a:srgbClr val="CC3300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2;&#1085;&#1077;&#1073;&#1102;&#1076;&#1078;&#1077;&#1090;%201%20&#1087;&#1086;&#1083;&#1091;&#1075;&#1086;&#1076;&#1080;&#1077;%20202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полугодие 2022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8</a:t>
                    </a:r>
                    <a:r>
                      <a:rPr lang="ru-RU" sz="1400" baseline="0" dirty="0" smtClean="0"/>
                      <a:t> 098</a:t>
                    </a:r>
                    <a:r>
                      <a:rPr lang="ru-RU" sz="1400" dirty="0" smtClean="0"/>
                      <a:t>,6</a:t>
                    </a:r>
                    <a:r>
                      <a:rPr lang="ru-RU" sz="1400" baseline="0" dirty="0" smtClean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3</a:t>
                    </a:r>
                    <a:r>
                      <a:rPr lang="ru-RU" sz="1400" baseline="0" dirty="0"/>
                      <a:t> </a:t>
                    </a:r>
                    <a:r>
                      <a:rPr lang="ru-RU" sz="1400" baseline="0" dirty="0" smtClean="0"/>
                      <a:t>374</a:t>
                    </a:r>
                    <a:r>
                      <a:rPr lang="ru-RU" sz="1400" dirty="0" smtClean="0"/>
                      <a:t>,0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9.3241469816273011E-4"/>
                  <c:y val="6.3733449985418564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</a:t>
                    </a:r>
                    <a:r>
                      <a:rPr lang="ru-RU" sz="1400" baseline="0" dirty="0" smtClean="0"/>
                      <a:t>399</a:t>
                    </a:r>
                    <a:r>
                      <a:rPr lang="ru-RU" sz="1400" dirty="0" smtClean="0"/>
                      <a:t>,5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1 </a:t>
                    </a:r>
                    <a:r>
                      <a:rPr lang="ru-RU" sz="1400" baseline="0" dirty="0" smtClean="0"/>
                      <a:t>662,9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5.1159120734908151E-2"/>
                  <c:y val="-5.707961504811898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112,8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</a:t>
                    </a:r>
                    <a:r>
                      <a:rPr lang="ru-RU" sz="1400" baseline="0" dirty="0" smtClean="0"/>
                      <a:t>825</a:t>
                    </a:r>
                    <a:r>
                      <a:rPr lang="ru-RU" sz="1400" dirty="0" smtClean="0"/>
                      <a:t>, </a:t>
                    </a:r>
                    <a:r>
                      <a:rPr lang="ru-RU" sz="1400" dirty="0"/>
                      <a:t>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0.0</c:formatCode>
                <c:ptCount val="6"/>
                <c:pt idx="0">
                  <c:v>8098.6</c:v>
                </c:pt>
                <c:pt idx="1">
                  <c:v>3374</c:v>
                </c:pt>
                <c:pt idx="2">
                  <c:v>1399.5</c:v>
                </c:pt>
                <c:pt idx="3">
                  <c:v>1662.9</c:v>
                </c:pt>
                <c:pt idx="4">
                  <c:v>112.79999999999882</c:v>
                </c:pt>
                <c:pt idx="5">
                  <c:v>1825.9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1 полугодие 2021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2.7309237984096562E-3"/>
                  <c:y val="-9.878288081423991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-1.1134513218010365E-2"/>
                  <c:y val="-1.22973152089072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#,##0.0</c:formatCode>
                <c:ptCount val="6"/>
                <c:pt idx="0">
                  <c:v>7208.3</c:v>
                </c:pt>
                <c:pt idx="1">
                  <c:v>3149.7</c:v>
                </c:pt>
                <c:pt idx="2">
                  <c:v>1264.0999999999999</c:v>
                </c:pt>
                <c:pt idx="3">
                  <c:v>1348.4670000000001</c:v>
                </c:pt>
                <c:pt idx="4">
                  <c:v>124.33299999999963</c:v>
                </c:pt>
                <c:pt idx="5">
                  <c:v>1354.7280000000001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1 полугодие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1.9078835749125729E-2"/>
                  <c:y val="-6.125815096120596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#,##0.0</c:formatCode>
                <c:ptCount val="6"/>
                <c:pt idx="0">
                  <c:v>8098.6</c:v>
                </c:pt>
                <c:pt idx="1">
                  <c:v>3374</c:v>
                </c:pt>
                <c:pt idx="2">
                  <c:v>1399.5</c:v>
                </c:pt>
                <c:pt idx="3">
                  <c:v>1662.9</c:v>
                </c:pt>
                <c:pt idx="4">
                  <c:v>112.79999999999882</c:v>
                </c:pt>
                <c:pt idx="5">
                  <c:v>1825.9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96765444357116"/>
          <c:y val="0.13262232215508349"/>
          <c:w val="0.23585752254891201"/>
          <c:h val="0.1192452271908397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1 полугодие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963039456146081E-5"/>
                  <c:y val="-4.085479954631256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1.2295081967213115E-2"/>
                  <c:y val="-9.902506336473932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1.5126285443827719E-2"/>
                  <c:y val="-4.094488188976378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1.3027623596230799E-2"/>
                  <c:y val="-6.1255993546828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4.0755686789152373E-3"/>
                  <c:y val="-4.2188690899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8.1967213114754103E-3"/>
                  <c:y val="-6.240249609984399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9.7222222222222224E-3"/>
                  <c:y val="-3.7037042437597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74-467F-8B36-1D161877FBD5}"/>
                </c:ext>
              </c:extLst>
            </c:dLbl>
            <c:dLbl>
              <c:idx val="9"/>
              <c:layout>
                <c:manualLayout>
                  <c:x val="-4.2121609798776169E-3"/>
                  <c:y val="-8.7767583518166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#,##0.0</c:formatCode>
                <c:ptCount val="10"/>
                <c:pt idx="0">
                  <c:v>510.34100000000001</c:v>
                </c:pt>
                <c:pt idx="1">
                  <c:v>515.90099999999995</c:v>
                </c:pt>
                <c:pt idx="2">
                  <c:v>269.05599999999998</c:v>
                </c:pt>
                <c:pt idx="3">
                  <c:v>302.85000000000002</c:v>
                </c:pt>
                <c:pt idx="4">
                  <c:v>130.499</c:v>
                </c:pt>
                <c:pt idx="5">
                  <c:v>216.999</c:v>
                </c:pt>
                <c:pt idx="6">
                  <c:v>212.56800000000001</c:v>
                </c:pt>
                <c:pt idx="7">
                  <c:v>180.77099999999999</c:v>
                </c:pt>
                <c:pt idx="8">
                  <c:v>243.601</c:v>
                </c:pt>
                <c:pt idx="9">
                  <c:v>201.023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1 полугодие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7.0286347403295899E-3"/>
                  <c:y val="-1.440777001158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7858525880986187E-2"/>
                  <c:y val="-1.65749265667810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1.08828148530614E-2"/>
                  <c:y val="-8.2056825580109818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2.1832786526684165E-2"/>
                  <c:y val="-1.01459624009860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0607939632545933E-2"/>
                  <c:y val="-2.483406603004760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091863517067E-3"/>
                  <c:y val="-1.927850966440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6.8078521434819629E-3"/>
                  <c:y val="-6.924906229936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1.36612021857923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1.771402012248469E-2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#,##0.0</c:formatCode>
                <c:ptCount val="10"/>
                <c:pt idx="0">
                  <c:v>643.846</c:v>
                </c:pt>
                <c:pt idx="1">
                  <c:v>513.69500000000005</c:v>
                </c:pt>
                <c:pt idx="2">
                  <c:v>411.78699999999998</c:v>
                </c:pt>
                <c:pt idx="3">
                  <c:v>381.85399999999998</c:v>
                </c:pt>
                <c:pt idx="4">
                  <c:v>164.53899999999999</c:v>
                </c:pt>
                <c:pt idx="5">
                  <c:v>261.58499999999998</c:v>
                </c:pt>
                <c:pt idx="6">
                  <c:v>220.78399999999999</c:v>
                </c:pt>
                <c:pt idx="7">
                  <c:v>243.36600000000001</c:v>
                </c:pt>
                <c:pt idx="8">
                  <c:v>314.49799999999999</c:v>
                </c:pt>
                <c:pt idx="9">
                  <c:v>188.745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03685476815397"/>
          <c:y val="0.15364992033390498"/>
          <c:w val="0.22669083552055991"/>
          <c:h val="0.11587082471140633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</a:p>
        </c:rich>
      </c:tx>
      <c:layout/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80619629151403"/>
          <c:y val="0.18949879693343211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9 600,5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213E-2"/>
                  <c:y val="-0.1369150341320100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1 280,6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1 201,3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15 684,4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1 483,1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915,1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6 807,4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3 006,4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32,8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9600.5</c:v>
                </c:pt>
                <c:pt idx="1">
                  <c:v>1280.5999999999999</c:v>
                </c:pt>
                <c:pt idx="2">
                  <c:v>1201.3</c:v>
                </c:pt>
                <c:pt idx="3">
                  <c:v>15684.4</c:v>
                </c:pt>
                <c:pt idx="4">
                  <c:v>1483.1</c:v>
                </c:pt>
                <c:pt idx="5">
                  <c:v>915.1</c:v>
                </c:pt>
                <c:pt idx="6">
                  <c:v>6807.4</c:v>
                </c:pt>
                <c:pt idx="7">
                  <c:v>3006.4</c:v>
                </c:pt>
                <c:pt idx="8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</a:t>
            </a:r>
          </a:p>
        </c:rich>
      </c:tx>
      <c:layout>
        <c:manualLayout>
          <c:xMode val="edge"/>
          <c:yMode val="edge"/>
          <c:x val="0.21697263593912555"/>
          <c:y val="2.902741324001166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полугодие 2021 года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6.8313513628653552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50-4E79-AC98-0F2796464FBF}"/>
                </c:ext>
              </c:extLst>
            </c:dLbl>
            <c:dLbl>
              <c:idx val="1"/>
              <c:layout>
                <c:manualLayout>
                  <c:x val="-8.1809842126879702E-3"/>
                  <c:y val="-3.1343010312778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50-4E79-AC98-0F2796464FBF}"/>
                </c:ext>
              </c:extLst>
            </c:dLbl>
            <c:dLbl>
              <c:idx val="2"/>
              <c:layout>
                <c:manualLayout>
                  <c:x val="-5.3192251400672932E-3"/>
                  <c:y val="-6.26946631671041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F50-4E79-AC98-0F2796464FBF}"/>
                </c:ext>
              </c:extLst>
            </c:dLbl>
            <c:dLbl>
              <c:idx val="3"/>
              <c:layout>
                <c:manualLayout>
                  <c:x val="-1.149278089536517E-3"/>
                  <c:y val="-2.5724701079031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50-4E79-AC98-0F2796464FBF}"/>
                </c:ext>
              </c:extLst>
            </c:dLbl>
            <c:dLbl>
              <c:idx val="4"/>
              <c:layout>
                <c:manualLayout>
                  <c:x val="-1.0924487743080783E-2"/>
                  <c:y val="-4.1783442340413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F50-4E79-AC98-0F2796464FBF}"/>
                </c:ext>
              </c:extLst>
            </c:dLbl>
            <c:dLbl>
              <c:idx val="5"/>
              <c:layout>
                <c:manualLayout>
                  <c:x val="-6.824111847536965E-3"/>
                  <c:y val="-7.0735748845537176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398.59721000000002</c:v>
                </c:pt>
                <c:pt idx="1">
                  <c:v>212.0977</c:v>
                </c:pt>
                <c:pt idx="2">
                  <c:v>111.95341999999999</c:v>
                </c:pt>
                <c:pt idx="3">
                  <c:v>96.162800000000004</c:v>
                </c:pt>
                <c:pt idx="4">
                  <c:v>134.54045000000002</c:v>
                </c:pt>
                <c:pt idx="5">
                  <c:v>33.904199999999996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50-4E79-AC98-0F2796464FBF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1 полугодие 2022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4.0989183980556362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F50-4E79-AC98-0F2796464FBF}"/>
                </c:ext>
              </c:extLst>
            </c:dLbl>
            <c:dLbl>
              <c:idx val="1"/>
              <c:layout>
                <c:manualLayout>
                  <c:x val="-5.4475793364775959E-3"/>
                  <c:y val="-4.179577997102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F50-4E79-AC98-0F2796464FBF}"/>
                </c:ext>
              </c:extLst>
            </c:dLbl>
            <c:dLbl>
              <c:idx val="2"/>
              <c:layout>
                <c:manualLayout>
                  <c:x val="5.7307517792265696E-3"/>
                  <c:y val="-2.1805482648002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F50-4E79-AC98-0F2796464FBF}"/>
                </c:ext>
              </c:extLst>
            </c:dLbl>
            <c:dLbl>
              <c:idx val="3"/>
              <c:layout>
                <c:manualLayout>
                  <c:x val="-1.3625662871900397E-3"/>
                  <c:y val="-1.67227535354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F50-4E79-AC98-0F2796464FBF}"/>
                </c:ext>
              </c:extLst>
            </c:dLbl>
            <c:dLbl>
              <c:idx val="4"/>
              <c:layout>
                <c:manualLayout>
                  <c:x val="-4.0861948066918839E-3"/>
                  <c:y val="-4.1790515915296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F50-4E79-AC98-0F2796464FBF}"/>
                </c:ext>
              </c:extLst>
            </c:dLbl>
            <c:dLbl>
              <c:idx val="5"/>
              <c:layout>
                <c:manualLayout>
                  <c:x val="1.3692271016508969E-3"/>
                  <c:y val="-1.2549837858858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427.49200000000002</c:v>
                </c:pt>
                <c:pt idx="1">
                  <c:v>223.00039999999998</c:v>
                </c:pt>
                <c:pt idx="2">
                  <c:v>107.61681</c:v>
                </c:pt>
                <c:pt idx="3">
                  <c:v>118.9113</c:v>
                </c:pt>
                <c:pt idx="4">
                  <c:v>195.29582000000002</c:v>
                </c:pt>
                <c:pt idx="5">
                  <c:v>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F50-4E79-AC98-0F2796464FBF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7766828339613568E-2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F50-4E79-AC98-0F2796464FBF}"/>
                </c:ext>
              </c:extLst>
            </c:dLbl>
            <c:dLbl>
              <c:idx val="1"/>
              <c:layout>
                <c:manualLayout>
                  <c:x val="2.3221640427534045E-2"/>
                  <c:y val="-6.2760704416197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F50-4E79-AC98-0F2796464FBF}"/>
                </c:ext>
              </c:extLst>
            </c:dLbl>
            <c:dLbl>
              <c:idx val="2"/>
              <c:layout>
                <c:manualLayout>
                  <c:x val="2.2136917964029095E-2"/>
                  <c:y val="-1.5343832020997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F50-4E79-AC98-0F2796464FBF}"/>
                </c:ext>
              </c:extLst>
            </c:dLbl>
            <c:dLbl>
              <c:idx val="3"/>
              <c:layout>
                <c:manualLayout>
                  <c:x val="1.5025830531046325E-2"/>
                  <c:y val="-2.298566383773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F50-4E79-AC98-0F2796464FBF}"/>
                </c:ext>
              </c:extLst>
            </c:dLbl>
            <c:dLbl>
              <c:idx val="4"/>
              <c:layout>
                <c:manualLayout>
                  <c:x val="9.524277173635378E-3"/>
                  <c:y val="3.4429862933799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F50-4E79-AC98-0F2796464FBF}"/>
                </c:ext>
              </c:extLst>
            </c:dLbl>
            <c:dLbl>
              <c:idx val="5"/>
              <c:layout>
                <c:manualLayout>
                  <c:x val="9.5733426964570347E-3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405.43837000000002</c:v>
                </c:pt>
                <c:pt idx="1">
                  <c:v>254.83449999999999</c:v>
                </c:pt>
                <c:pt idx="2">
                  <c:v>100.4194</c:v>
                </c:pt>
                <c:pt idx="3">
                  <c:v>75.530380000000008</c:v>
                </c:pt>
                <c:pt idx="4">
                  <c:v>339.40028000000001</c:v>
                </c:pt>
                <c:pt idx="5">
                  <c:v>40.226620000000004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F50-4E79-AC98-0F2796464F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7283968"/>
        <c:axId val="107285888"/>
        <c:axId val="0"/>
      </c:bar3DChart>
      <c:catAx>
        <c:axId val="10728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285888"/>
        <c:crosses val="autoZero"/>
        <c:auto val="1"/>
        <c:lblAlgn val="ctr"/>
        <c:lblOffset val="100"/>
        <c:noMultiLvlLbl val="0"/>
      </c:catAx>
      <c:valAx>
        <c:axId val="107285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28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19075457231465"/>
          <c:y val="0.11063983668708079"/>
          <c:w val="0.25717123171793177"/>
          <c:h val="0.1365227471566054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dirty="0">
                <a:effectLst/>
              </a:rPr>
              <a:t>ВЫПОЛНЕНИЕ</a:t>
            </a:r>
            <a:r>
              <a:rPr lang="ru-RU" sz="1800" b="1" baseline="0" dirty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 dirty="0">
                <a:effectLst/>
              </a:rPr>
              <a:t>ГОРЕЦКОГО РАЙОНА 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19942027279043326"/>
          <c:y val="2.29925729108731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полугодие 2021 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6.9843605660148116E-3"/>
                  <c:y val="-3.5010936132983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95.659630000000007</c:v>
                </c:pt>
                <c:pt idx="1">
                  <c:v>10.858790000000001</c:v>
                </c:pt>
                <c:pt idx="2">
                  <c:v>59.573819999999998</c:v>
                </c:pt>
                <c:pt idx="3">
                  <c:v>12.12382</c:v>
                </c:pt>
                <c:pt idx="4">
                  <c:v>26.057009999999998</c:v>
                </c:pt>
                <c:pt idx="5">
                  <c:v>19.41985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5.4731069740118505E-3"/>
                  <c:y val="-1.67378984770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3.8725936272316682E-3"/>
                  <c:y val="-6.2844852726742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240.57792000000001</c:v>
                </c:pt>
                <c:pt idx="1">
                  <c:v>18.362639999999999</c:v>
                </c:pt>
                <c:pt idx="2">
                  <c:v>105.86797</c:v>
                </c:pt>
                <c:pt idx="3">
                  <c:v>14.13819</c:v>
                </c:pt>
                <c:pt idx="4">
                  <c:v>19.95768</c:v>
                </c:pt>
                <c:pt idx="5">
                  <c:v>32.599519999999998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6855978419364246"/>
          <c:w val="0.2050585372569465"/>
          <c:h val="0.1271294838145232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16 473,7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20,5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0.22438</cdr:x>
      <cdr:y>0.4895</cdr:y>
    </cdr:from>
    <cdr:to>
      <cdr:x>0.31878</cdr:x>
      <cdr:y>0.54254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51720" y="3356992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8,5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0.248</cdr:x>
      <cdr:y>0.4055</cdr:y>
    </cdr:from>
    <cdr:to>
      <cdr:x>0.32724</cdr:x>
      <cdr:y>0.45053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67744" y="2780928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10,1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0.28738</cdr:x>
      <cdr:y>0.3425</cdr:y>
    </cdr:from>
    <cdr:to>
      <cdr:x>0.37036</cdr:x>
      <cdr:y>0.40748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27784" y="2348880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0,7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0.39763</cdr:x>
      <cdr:y>0.3215</cdr:y>
    </cdr:from>
    <cdr:to>
      <cdr:x>0.49391</cdr:x>
      <cdr:y>0.38463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35896" y="2204864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11,1</a:t>
          </a:r>
          <a:r>
            <a: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49,2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0.57863</cdr:x>
      <cdr:y>0.13794</cdr:y>
    </cdr:from>
    <cdr:to>
      <cdr:x>0.76662</cdr:x>
      <cdr:y>0.17788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60148" y="837299"/>
          <a:ext cx="1741504" cy="2424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r>
            <a: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449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,7</a:t>
          </a:r>
          <a:r>
            <a: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</a:t>
          </a:r>
          <a:r>
            <a: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473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,7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0.04326</cdr:x>
      <cdr:y>0.794</cdr:y>
    </cdr:from>
    <cdr:to>
      <cdr:x>0.14147</cdr:x>
      <cdr:y>0.94442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536" y="5445224"/>
          <a:ext cx="898032" cy="1031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0.16925</cdr:x>
      <cdr:y>0.794</cdr:y>
    </cdr:from>
    <cdr:to>
      <cdr:x>0.26747</cdr:x>
      <cdr:y>0.90969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47664" y="5445224"/>
          <a:ext cx="898124" cy="79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0.79794</cdr:y>
    </cdr:from>
    <cdr:to>
      <cdr:x>0.53606</cdr:x>
      <cdr:y>0.90452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493" y="4871843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0.25588</cdr:x>
      <cdr:y>0.794</cdr:y>
    </cdr:from>
    <cdr:to>
      <cdr:x>0.37268</cdr:x>
      <cdr:y>0.88442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39752" y="5445224"/>
          <a:ext cx="1068019" cy="62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0.59631</cdr:x>
      <cdr:y>0.79534</cdr:y>
    </cdr:from>
    <cdr:to>
      <cdr:x>0.72234</cdr:x>
      <cdr:y>0.97504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3577" y="4855967"/>
          <a:ext cx="1171548" cy="1097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"Овсянка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И.И.Мельника"</a:t>
          </a:r>
        </a:p>
      </cdr:txBody>
    </cdr:sp>
  </cdr:relSizeAnchor>
  <cdr:relSizeAnchor xmlns:cdr="http://schemas.openxmlformats.org/drawingml/2006/chartDrawing">
    <cdr:from>
      <cdr:x>0.51434</cdr:x>
      <cdr:y>0.79295</cdr:y>
    </cdr:from>
    <cdr:to>
      <cdr:x>0.62602</cdr:x>
      <cdr:y>0.90952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81481" y="4841376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"Горецкая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0.35038</cdr:x>
      <cdr:y>0.794</cdr:y>
    </cdr:from>
    <cdr:to>
      <cdr:x>0.45428</cdr:x>
      <cdr:y>0.91211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3848" y="5445224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0.5945</cdr:x>
      <cdr:y>0.164</cdr:y>
    </cdr:from>
    <cdr:to>
      <cdr:x>0.77175</cdr:x>
      <cdr:y>0.21548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36096" y="1124744"/>
          <a:ext cx="1620774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783,6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0.5945</cdr:x>
      <cdr:y>0.2165</cdr:y>
    </cdr:from>
    <cdr:to>
      <cdr:x>0.77586</cdr:x>
      <cdr:y>0.26018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436096" y="1484784"/>
          <a:ext cx="1658356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344,7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0.69364</cdr:x>
      <cdr:y>0.79251</cdr:y>
    </cdr:from>
    <cdr:to>
      <cdr:x>0.815</cdr:x>
      <cdr:y>0.88144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342644" y="5435033"/>
          <a:ext cx="1109676" cy="60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0.88587</cdr:x>
      <cdr:y>0.794</cdr:y>
    </cdr:from>
    <cdr:to>
      <cdr:x>0.99448</cdr:x>
      <cdr:y>0.91413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00392" y="5445224"/>
          <a:ext cx="993130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0.79137</cdr:x>
      <cdr:y>0.794</cdr:y>
    </cdr:from>
    <cdr:to>
      <cdr:x>0.90305</cdr:x>
      <cdr:y>0.91057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236296" y="5445224"/>
          <a:ext cx="1021202" cy="79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0.35556</cdr:y>
    </cdr:from>
    <cdr:to>
      <cdr:x>0.35303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304256"/>
          <a:ext cx="744322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17,0 %</a:t>
          </a:r>
        </a:p>
      </cdr:txBody>
    </cdr:sp>
  </cdr:relSizeAnchor>
  <cdr:relSizeAnchor xmlns:cdr="http://schemas.openxmlformats.org/drawingml/2006/chartDrawing">
    <cdr:from>
      <cdr:x>0.17713</cdr:x>
      <cdr:y>0.44029</cdr:y>
    </cdr:from>
    <cdr:to>
      <cdr:x>0.2872</cdr:x>
      <cdr:y>0.50113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9673" y="2853426"/>
          <a:ext cx="1006480" cy="394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0.17713</cdr:x>
      <cdr:y>0.47778</cdr:y>
    </cdr:from>
    <cdr:to>
      <cdr:x>0.28398</cdr:x>
      <cdr:y>0.52222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19673" y="3096358"/>
          <a:ext cx="977037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3,7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7,5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0.61025</cdr:x>
      <cdr:y>0.34444</cdr:y>
    </cdr:from>
    <cdr:to>
      <cdr:x>0.68978</cdr:x>
      <cdr:y>0.40309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3" y="2232248"/>
          <a:ext cx="727222" cy="380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24,0 %</a:t>
          </a:r>
        </a:p>
      </cdr:txBody>
    </cdr:sp>
  </cdr:relSizeAnchor>
  <cdr:relSizeAnchor xmlns:cdr="http://schemas.openxmlformats.org/drawingml/2006/chartDrawing">
    <cdr:from>
      <cdr:x>0.74412</cdr:x>
      <cdr:y>0.44444</cdr:y>
    </cdr:from>
    <cdr:to>
      <cdr:x>0.81724</cdr:x>
      <cdr:y>0.48889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49" y="2880320"/>
          <a:ext cx="668609" cy="288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3,2 %</a:t>
          </a:r>
        </a:p>
      </cdr:txBody>
    </cdr:sp>
  </cdr:relSizeAnchor>
  <cdr:relSizeAnchor xmlns:cdr="http://schemas.openxmlformats.org/drawingml/2006/chartDrawing">
    <cdr:from>
      <cdr:x>0.74412</cdr:x>
      <cdr:y>0.48333</cdr:y>
    </cdr:from>
    <cdr:to>
      <cdr:x>0.81373</cdr:x>
      <cdr:y>0.51667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04249" y="3132326"/>
          <a:ext cx="636514" cy="216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3,0 %</a:t>
          </a:r>
        </a:p>
      </cdr:txBody>
    </cdr:sp>
  </cdr:relSizeAnchor>
  <cdr:relSizeAnchor xmlns:cdr="http://schemas.openxmlformats.org/drawingml/2006/chartDrawing">
    <cdr:from>
      <cdr:x>0.47638</cdr:x>
      <cdr:y>0.61111</cdr:y>
    </cdr:from>
    <cdr:to>
      <cdr:x>0.56005</cdr:x>
      <cdr:y>0.66551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55977" y="3960440"/>
          <a:ext cx="765079" cy="35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39,2 %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40 011,6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29 249,9 тыс.рублей (73,1%);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7 722,5 тыс.рублей (19,3%);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3 006,4 тыс.рублей (7,5%).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0.57087</cdr:x>
      <cdr:y>0.11151</cdr:y>
    </cdr:from>
    <cdr:to>
      <cdr:x>0.77244</cdr:x>
      <cdr:y>0.15606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20073" y="764704"/>
          <a:ext cx="1843156" cy="305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987,2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0.563</cdr:x>
      <cdr:y>0.1535</cdr:y>
    </cdr:from>
    <cdr:to>
      <cdr:x>0.76476</cdr:x>
      <cdr:y>0.20117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48065" y="1052736"/>
          <a:ext cx="1844893" cy="3269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1 110,9 тыс. рублей</a:t>
          </a:r>
        </a:p>
      </cdr:txBody>
    </cdr:sp>
  </cdr:relSizeAnchor>
  <cdr:relSizeAnchor xmlns:cdr="http://schemas.openxmlformats.org/drawingml/2006/chartDrawing">
    <cdr:from>
      <cdr:x>0.563</cdr:x>
      <cdr:y>0.1955</cdr:y>
    </cdr:from>
    <cdr:to>
      <cdr:x>0.76862</cdr:x>
      <cdr:y>0.24452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48065" y="1340768"/>
          <a:ext cx="1880189" cy="33617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1 215,8 тыс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0.626</cdr:x>
      <cdr:y>0.2795</cdr:y>
    </cdr:from>
    <cdr:to>
      <cdr:x>0.80256</cdr:x>
      <cdr:y>0.323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16832"/>
          <a:ext cx="1614464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223,7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0.3425</cdr:y>
    </cdr:from>
    <cdr:to>
      <cdr:x>0.81811</cdr:x>
      <cdr:y>0.38093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348880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431,5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13.07.2022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1161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690210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83771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74950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642480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1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21428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</TotalTime>
  <Words>395</Words>
  <Application>Microsoft Office PowerPoint</Application>
  <PresentationFormat>Экран (4:3)</PresentationFormat>
  <Paragraphs>189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1 ПОЛУГОДИЕ 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Пашинский Василий Иванович</cp:lastModifiedBy>
  <cp:revision>222</cp:revision>
  <cp:lastPrinted>2020-07-09T05:32:50Z</cp:lastPrinted>
  <dcterms:created xsi:type="dcterms:W3CDTF">2015-02-03T13:21:27Z</dcterms:created>
  <dcterms:modified xsi:type="dcterms:W3CDTF">2022-07-13T13:43:25Z</dcterms:modified>
</cp:coreProperties>
</file>