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sldIdLst>
    <p:sldId id="256" r:id="rId2"/>
    <p:sldId id="270" r:id="rId3"/>
    <p:sldId id="278" r:id="rId4"/>
    <p:sldId id="272" r:id="rId5"/>
    <p:sldId id="276" r:id="rId6"/>
    <p:sldId id="277" r:id="rId7"/>
    <p:sldId id="275" r:id="rId8"/>
  </p:sldIdLst>
  <p:sldSz cx="9144000" cy="6858000" type="screen4x3"/>
  <p:notesSz cx="6784975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6666FF"/>
    <a:srgbClr val="FF9933"/>
    <a:srgbClr val="008000"/>
    <a:srgbClr val="33CC33"/>
    <a:srgbClr val="CC3300"/>
    <a:srgbClr val="CC00CC"/>
    <a:srgbClr val="3399FF"/>
    <a:srgbClr val="D60093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 autoAdjust="0"/>
  </p:normalViewPr>
  <p:slideViewPr>
    <p:cSldViewPr>
      <p:cViewPr varScale="1">
        <p:scale>
          <a:sx n="117" d="100"/>
          <a:sy n="117" d="100"/>
        </p:scale>
        <p:origin x="13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gorkrfopdc\public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44;&#1080;&#1072;&#1075;&#1088;&#1072;&#1084;&#1084;&#1099;%20&#1087;&#1086;%20&#1076;&#1086;&#1093;&#1086;&#1076;&#1072;&#1084;%201%20&#1087;&#1086;&#1083;&#1091;&#1075;&#1086;&#1076;&#1080;&#1077;%202021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gorkrfopdc\public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89;&#1090;&#1088;&#1091;&#1082;&#1090;&#1091;&#1088;&#1072;%20&#1088;&#1072;&#1089;&#1093;&#1086;&#1076;&#1086;&#1074;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gorkrfopdc\public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42;&#1085;&#1077;&#1073;&#1102;&#1076;&#1078;&#1077;&#1090;%201%20&#1087;&#1086;&#1083;&#1091;&#1075;&#1086;&#1076;&#1080;&#1077;%202021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gorkrfopdc\public\&#1054;&#1041;&#1065;&#1040;&#1071;%20&#1055;&#1040;&#1055;&#1050;&#1040;%20&#1054;&#1041;&#1052;&#1045;&#1053;&#1040;%20&#1060;&#1040;&#1049;&#1051;&#1040;&#1052;&#1048;\&#1050;&#1054;&#1053;&#1044;&#1056;&#1040;&#1058;&#1054;&#1042;&#1040;\&#1053;&#1040;%20&#1048;&#1057;&#1055;&#1054;&#1051;&#1050;&#1054;&#1052;\2021\&#1054;&#1090;&#1095;&#1077;&#1090;%20&#1079;&#1072;%201%20&#1087;&#1086;&#1083;&#1091;&#1075;&#1086;&#1076;&#1080;&#1077;%202021\&#1052;&#1077;&#1088;&#1086;&#1087;&#1088;&#1080;&#1103;&#1090;&#1080;&#1103;%20&#1087;&#1086;%20&#1101;&#1082;&#1086;&#1085;&#1086;&#1084;&#1080;&#1080;%20&#1079;&#1072;%201%20&#1087;&#1086;&#1083;&#1091;&#1075;&#1086;&#1076;&#1080;&#1077;%2020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СОБСТВЕННЫХ ДОХОДОВ БЮДЖЕТА </a:t>
            </a:r>
          </a:p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ГОРЕЦКОГО РАЙОНА ЗА 9 МЕСЯЦЕВ 2022 ГОДА</a:t>
            </a:r>
          </a:p>
        </c:rich>
      </c:tx>
      <c:layout>
        <c:manualLayout>
          <c:xMode val="edge"/>
          <c:yMode val="edge"/>
          <c:x val="0.19800435638133326"/>
          <c:y val="1.3499928264593935E-2"/>
        </c:manualLayout>
      </c:layout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863134295713035"/>
          <c:y val="0.1324268008165646"/>
          <c:w val="0.644543270781472"/>
          <c:h val="0.84525806945419102"/>
        </c:manualLayout>
      </c:layout>
      <c:pie3DChart>
        <c:varyColors val="1"/>
        <c:ser>
          <c:idx val="0"/>
          <c:order val="0"/>
          <c:tx>
            <c:strRef>
              <c:f>' структура'!$A$7</c:f>
              <c:strCache>
                <c:ptCount val="1"/>
                <c:pt idx="0">
                  <c:v>9 месяцев 2022 года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6815-4D64-90C1-401CCA0AF82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6815-4D64-90C1-401CCA0AF82C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6815-4D64-90C1-401CCA0AF82C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6815-4D64-90C1-401CCA0AF82C}"/>
              </c:ext>
            </c:extLst>
          </c:dPt>
          <c:dPt>
            <c:idx val="4"/>
            <c:bubble3D val="0"/>
            <c:spPr>
              <a:solidFill>
                <a:srgbClr val="00FFFF"/>
              </a:solidFill>
            </c:spPr>
            <c:extLst>
              <c:ext xmlns:c16="http://schemas.microsoft.com/office/drawing/2014/chart" uri="{C3380CC4-5D6E-409C-BE32-E72D297353CC}">
                <c16:uniqueId val="{00000009-6815-4D64-90C1-401CCA0AF82C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B-6815-4D64-90C1-401CCA0AF82C}"/>
              </c:ext>
            </c:extLst>
          </c:dPt>
          <c:dPt>
            <c:idx val="6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D-6815-4D64-90C1-401CCA0AF82C}"/>
              </c:ext>
            </c:extLst>
          </c:dPt>
          <c:dLbls>
            <c:dLbl>
              <c:idx val="0"/>
              <c:layout>
                <c:manualLayout>
                  <c:x val="-2.0530402449693789E-3"/>
                  <c:y val="2.7310148731408506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Подоходный</a:t>
                    </a:r>
                    <a:r>
                      <a:rPr lang="ru-RU" sz="1400" baseline="0" dirty="0"/>
                      <a:t> налог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12 458</a:t>
                    </a:r>
                    <a:r>
                      <a:rPr lang="ru-RU" sz="1400" dirty="0"/>
                      <a:t>,4</a:t>
                    </a:r>
                    <a:r>
                      <a:rPr lang="ru-RU" sz="1400" baseline="0" dirty="0"/>
                      <a:t> </a:t>
                    </a:r>
                    <a:r>
                      <a:rPr lang="ru-RU" sz="1400" dirty="0"/>
                      <a:t>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815-4D64-90C1-401CCA0AF82C}"/>
                </c:ext>
              </c:extLst>
            </c:dLbl>
            <c:dLbl>
              <c:idx val="1"/>
              <c:layout>
                <c:manualLayout>
                  <c:x val="-2.0721566054243221E-2"/>
                  <c:y val="4.1073199183435403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 Налог на добавленную</a:t>
                    </a:r>
                    <a:r>
                      <a:rPr lang="ru-RU" sz="1400" baseline="0" dirty="0"/>
                      <a:t> стоимость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5 323</a:t>
                    </a:r>
                    <a:r>
                      <a:rPr lang="ru-RU" sz="1400" dirty="0"/>
                      <a:t>,6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815-4D64-90C1-401CCA0AF82C}"/>
                </c:ext>
              </c:extLst>
            </c:dLbl>
            <c:dLbl>
              <c:idx val="2"/>
              <c:layout>
                <c:manualLayout>
                  <c:x val="9.3241469816273011E-4"/>
                  <c:y val="6.3733449985418564E-2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Налог на собственность</a:t>
                    </a:r>
                  </a:p>
                  <a:p>
                    <a:pPr algn="ctr"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2 264</a:t>
                    </a:r>
                    <a:r>
                      <a:rPr lang="ru-RU" sz="1400" dirty="0"/>
                      <a:t>,8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815-4D64-90C1-401CCA0AF82C}"/>
                </c:ext>
              </c:extLst>
            </c:dLbl>
            <c:dLbl>
              <c:idx val="3"/>
              <c:layout>
                <c:manualLayout>
                  <c:x val="-3.6809383202099741E-2"/>
                  <c:y val="2.4186351706036679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Другие</a:t>
                    </a:r>
                    <a:r>
                      <a:rPr lang="ru-RU" sz="1400" baseline="0" dirty="0"/>
                      <a:t> налоги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от выручки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от реализации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товаров (работ, услуг) 2 514,5 </a:t>
                    </a:r>
                    <a:r>
                      <a:rPr lang="ru-RU" sz="1400" dirty="0"/>
                      <a:t>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815-4D64-90C1-401CCA0AF82C}"/>
                </c:ext>
              </c:extLst>
            </c:dLbl>
            <c:dLbl>
              <c:idx val="4"/>
              <c:layout>
                <c:manualLayout>
                  <c:x val="-5.1159120734908151E-2"/>
                  <c:y val="-5.7079615048118988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Прочие</a:t>
                    </a:r>
                    <a:r>
                      <a:rPr lang="ru-RU" sz="1400" baseline="0" dirty="0"/>
                      <a:t> налоговые доходы</a:t>
                    </a:r>
                    <a:endParaRPr lang="ru-RU" sz="1400" dirty="0"/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183,9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815-4D64-90C1-401CCA0AF82C}"/>
                </c:ext>
              </c:extLst>
            </c:dLbl>
            <c:dLbl>
              <c:idx val="5"/>
              <c:layout>
                <c:manualLayout>
                  <c:x val="0.18179276027996505"/>
                  <c:y val="-6.735928842228054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Неналоговые 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доходы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aseline="0" dirty="0"/>
                      <a:t>2 394</a:t>
                    </a:r>
                    <a:r>
                      <a:rPr lang="ru-RU" sz="1400" dirty="0"/>
                      <a:t>,3 тыс.рублей 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815-4D64-90C1-401CCA0AF82C}"/>
                </c:ext>
              </c:extLst>
            </c:dLbl>
            <c:dLbl>
              <c:idx val="6"/>
              <c:layout>
                <c:manualLayout>
                  <c:x val="0.16205960192475935"/>
                  <c:y val="-6.1536599591717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Неналоговые доходы</a:t>
                    </a:r>
                  </a:p>
                  <a:p>
                    <a:pPr>
                      <a:defRPr sz="1400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dirty="0"/>
                      <a:t>1</a:t>
                    </a:r>
                    <a:r>
                      <a:rPr lang="ru-RU" sz="1400" baseline="0" dirty="0"/>
                      <a:t> 207</a:t>
                    </a:r>
                    <a:r>
                      <a:rPr lang="ru-RU" sz="1400" dirty="0"/>
                      <a:t>,1 тыс.рублей</a:t>
                    </a:r>
                    <a:endParaRPr lang="ru-RU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815-4D64-90C1-401CCA0AF82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 структура'!$B$6:$G$6</c:f>
              <c:strCache>
                <c:ptCount val="6"/>
                <c:pt idx="0">
                  <c:v>Подоходный налог</c:v>
                </c:pt>
                <c:pt idx="1">
                  <c:v>НДС</c:v>
                </c:pt>
                <c:pt idx="2">
                  <c:v>Налоги на собственность</c:v>
                </c:pt>
                <c:pt idx="3">
                  <c:v>Другие налоги от выручки
от реализации товаров (работ, услуг)</c:v>
                </c:pt>
                <c:pt idx="4">
                  <c:v>Прочие 
налоговые доходы</c:v>
                </c:pt>
                <c:pt idx="5">
                  <c:v>Неналоговые 
доходы</c:v>
                </c:pt>
              </c:strCache>
            </c:strRef>
          </c:cat>
          <c:val>
            <c:numRef>
              <c:f>' структура'!$B$7:$G$7</c:f>
              <c:numCache>
                <c:formatCode>0.0</c:formatCode>
                <c:ptCount val="6"/>
                <c:pt idx="0">
                  <c:v>12458.4</c:v>
                </c:pt>
                <c:pt idx="1">
                  <c:v>5323.6</c:v>
                </c:pt>
                <c:pt idx="2">
                  <c:v>2264.8000000000002</c:v>
                </c:pt>
                <c:pt idx="3">
                  <c:v>2514.5</c:v>
                </c:pt>
                <c:pt idx="4">
                  <c:v>183.90000000000055</c:v>
                </c:pt>
                <c:pt idx="5">
                  <c:v>2394.3000000000002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815-4D64-90C1-401CCA0AF8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567330464013684E-2"/>
          <c:y val="9.3326891686739244E-2"/>
          <c:w val="0.93143266511975853"/>
          <c:h val="0.711646829323178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Лист2!$A$6</c:f>
              <c:strCache>
                <c:ptCount val="1"/>
                <c:pt idx="0">
                  <c:v>9 месяцев 2021 года</c:v>
                </c:pt>
              </c:strCache>
            </c:strRef>
          </c:tx>
          <c:spPr>
            <a:solidFill>
              <a:srgbClr val="FF9900"/>
            </a:solidFill>
          </c:spPr>
          <c:invertIfNegative val="0"/>
          <c:dLbls>
            <c:dLbl>
              <c:idx val="0"/>
              <c:layout>
                <c:manualLayout>
                  <c:x val="-1.5123726975570717E-2"/>
                  <c:y val="-1.443465092641438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D3A-441A-B005-7E4C46DB5096}"/>
                </c:ext>
              </c:extLst>
            </c:dLbl>
            <c:dLbl>
              <c:idx val="1"/>
              <c:layout>
                <c:manualLayout>
                  <c:x val="-2.7309237984096562E-3"/>
                  <c:y val="-9.878288081423991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D3A-441A-B005-7E4C46DB5096}"/>
                </c:ext>
              </c:extLst>
            </c:dLbl>
            <c:dLbl>
              <c:idx val="2"/>
              <c:layout>
                <c:manualLayout>
                  <c:x val="-1.2392803177161047E-2"/>
                  <c:y val="-1.448219014668234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D3A-441A-B005-7E4C46DB5096}"/>
                </c:ext>
              </c:extLst>
            </c:dLbl>
            <c:dLbl>
              <c:idx val="3"/>
              <c:layout>
                <c:manualLayout>
                  <c:x val="-4.830917874396135E-3"/>
                  <c:y val="-6.1255742725879799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D3A-441A-B005-7E4C46DB5096}"/>
                </c:ext>
              </c:extLst>
            </c:dLbl>
            <c:dLbl>
              <c:idx val="4"/>
              <c:layout>
                <c:manualLayout>
                  <c:x val="-1.4691079835224229E-3"/>
                  <c:y val="-1.880184386376411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D3A-441A-B005-7E4C46DB5096}"/>
                </c:ext>
              </c:extLst>
            </c:dLbl>
            <c:dLbl>
              <c:idx val="5"/>
              <c:layout>
                <c:manualLayout>
                  <c:x val="-1.1134513218010365E-2"/>
                  <c:y val="-1.229731520890722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D3A-441A-B005-7E4C46DB5096}"/>
                </c:ext>
              </c:extLst>
            </c:dLbl>
            <c:dLbl>
              <c:idx val="6"/>
              <c:layout>
                <c:manualLayout>
                  <c:x val="-5.565493681136807E-3"/>
                  <c:y val="-1.4434650926414463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3A-441A-B005-7E4C46DB5096}"/>
                </c:ext>
              </c:extLst>
            </c:dLbl>
            <c:dLbl>
              <c:idx val="7"/>
              <c:layout>
                <c:manualLayout>
                  <c:x val="-1.5020080891253109E-2"/>
                  <c:y val="-1.0445468813202283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3A-441A-B005-7E4C46DB5096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Лист2!$B$5:$G$5</c:f>
              <c:strCache>
                <c:ptCount val="6"/>
                <c:pt idx="0">
                  <c:v>Подоходный 
налог</c:v>
                </c:pt>
                <c:pt idx="1">
                  <c:v>НДС</c:v>
                </c:pt>
                <c:pt idx="2">
                  <c:v>Налоги на 
собственность</c:v>
                </c:pt>
                <c:pt idx="3">
                  <c:v>Другие налоги 
от выручки от реализации</c:v>
                </c:pt>
                <c:pt idx="4">
                  <c:v>Прочие 
налоговые доходы 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Лист2!$B$6:$G$6</c:f>
              <c:numCache>
                <c:formatCode>#,##0.0</c:formatCode>
                <c:ptCount val="6"/>
                <c:pt idx="0">
                  <c:v>10671.8</c:v>
                </c:pt>
                <c:pt idx="1">
                  <c:v>4924.7</c:v>
                </c:pt>
                <c:pt idx="2">
                  <c:v>2042.1</c:v>
                </c:pt>
                <c:pt idx="3">
                  <c:v>2148.4</c:v>
                </c:pt>
                <c:pt idx="4">
                  <c:v>207.90000000000236</c:v>
                </c:pt>
                <c:pt idx="5">
                  <c:v>1977.1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3A-441A-B005-7E4C46DB5096}"/>
            </c:ext>
          </c:extLst>
        </c:ser>
        <c:ser>
          <c:idx val="1"/>
          <c:order val="1"/>
          <c:tx>
            <c:strRef>
              <c:f>Лист2!$A$7</c:f>
              <c:strCache>
                <c:ptCount val="1"/>
                <c:pt idx="0">
                  <c:v>9 месяцев 2022 года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690481397355649E-3"/>
                  <c:y val="-1.657111941375092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D3A-441A-B005-7E4C46DB5096}"/>
                </c:ext>
              </c:extLst>
            </c:dLbl>
            <c:dLbl>
              <c:idx val="1"/>
              <c:layout>
                <c:manualLayout>
                  <c:x val="1.2496341744793665E-2"/>
                  <c:y val="-1.443465092641438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D3A-441A-B005-7E4C46DB5096}"/>
                </c:ext>
              </c:extLst>
            </c:dLbl>
            <c:dLbl>
              <c:idx val="2"/>
              <c:layout>
                <c:manualLayout>
                  <c:x val="9.661879378751341E-3"/>
                  <c:y val="-1.866021317639139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D3A-441A-B005-7E4C46DB5096}"/>
                </c:ext>
              </c:extLst>
            </c:dLbl>
            <c:dLbl>
              <c:idx val="3"/>
              <c:layout>
                <c:manualLayout>
                  <c:x val="1.9078835749125729E-2"/>
                  <c:y val="-6.125815096120596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D3A-441A-B005-7E4C46DB5096}"/>
                </c:ext>
              </c:extLst>
            </c:dLbl>
            <c:dLbl>
              <c:idx val="4"/>
              <c:layout>
                <c:manualLayout>
                  <c:x val="1.3268526576296742E-2"/>
                  <c:y val="-1.448219014668234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D3A-441A-B005-7E4C46DB5096}"/>
                </c:ext>
              </c:extLst>
            </c:dLbl>
            <c:dLbl>
              <c:idx val="5"/>
              <c:layout>
                <c:manualLayout>
                  <c:x val="1.4633988475501571E-2"/>
                  <c:y val="-8.1673696384930161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1D3A-441A-B005-7E4C46DB5096}"/>
                </c:ext>
              </c:extLst>
            </c:dLbl>
            <c:dLbl>
              <c:idx val="6"/>
              <c:layout>
                <c:manualLayout>
                  <c:x val="1.8975189664808132E-2"/>
                  <c:y val="-1.443465092641438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D3A-441A-B005-7E4C46DB5096}"/>
                </c:ext>
              </c:extLst>
            </c:dLbl>
            <c:dLbl>
              <c:idx val="7"/>
              <c:layout>
                <c:manualLayout>
                  <c:x val="9.5582332944337961E-3"/>
                  <c:y val="-1.2534562575842739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D3A-441A-B005-7E4C46DB5096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Лист2!$B$5:$G$5</c:f>
              <c:strCache>
                <c:ptCount val="6"/>
                <c:pt idx="0">
                  <c:v>Подоходный 
налог</c:v>
                </c:pt>
                <c:pt idx="1">
                  <c:v>НДС</c:v>
                </c:pt>
                <c:pt idx="2">
                  <c:v>Налоги на 
собственность</c:v>
                </c:pt>
                <c:pt idx="3">
                  <c:v>Другие налоги 
от выручки от реализации</c:v>
                </c:pt>
                <c:pt idx="4">
                  <c:v>Прочие 
налоговые доходы 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Лист2!$B$7:$G$7</c:f>
              <c:numCache>
                <c:formatCode>#,##0.0</c:formatCode>
                <c:ptCount val="6"/>
                <c:pt idx="0">
                  <c:v>12458.4</c:v>
                </c:pt>
                <c:pt idx="1">
                  <c:v>5323.6</c:v>
                </c:pt>
                <c:pt idx="2">
                  <c:v>2264.8000000000002</c:v>
                </c:pt>
                <c:pt idx="3">
                  <c:v>2514.5</c:v>
                </c:pt>
                <c:pt idx="4">
                  <c:v>183.90000000000055</c:v>
                </c:pt>
                <c:pt idx="5">
                  <c:v>2394.3000000000002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1D3A-441A-B005-7E4C46DB50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9166591"/>
        <c:axId val="1"/>
        <c:axId val="0"/>
      </c:bar3DChart>
      <c:catAx>
        <c:axId val="112916659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29166591"/>
        <c:crossesAt val="1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596765444357116"/>
          <c:y val="0.13262232215508349"/>
          <c:w val="0.23585752254891201"/>
          <c:h val="0.11924522719083971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567294866830164E-2"/>
          <c:y val="9.3326945676252243E-2"/>
          <c:w val="0.93143266511975853"/>
          <c:h val="0.711646829323178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'10 без прибыли'!$A$5</c:f>
              <c:strCache>
                <c:ptCount val="1"/>
                <c:pt idx="0">
                  <c:v>9 месяцев 2021 года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8963039456146081E-5"/>
                  <c:y val="-4.0854799546312564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73B-463E-BEDD-2B6DEFF42231}"/>
                </c:ext>
              </c:extLst>
            </c:dLbl>
            <c:dLbl>
              <c:idx val="1"/>
              <c:layout>
                <c:manualLayout>
                  <c:x val="-1.2295081967213115E-2"/>
                  <c:y val="-9.9025063364739322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73B-463E-BEDD-2B6DEFF42231}"/>
                </c:ext>
              </c:extLst>
            </c:dLbl>
            <c:dLbl>
              <c:idx val="2"/>
              <c:layout>
                <c:manualLayout>
                  <c:x val="-1.5126285443827719E-2"/>
                  <c:y val="-4.0944881889763782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73B-463E-BEDD-2B6DEFF42231}"/>
                </c:ext>
              </c:extLst>
            </c:dLbl>
            <c:dLbl>
              <c:idx val="3"/>
              <c:layout>
                <c:manualLayout>
                  <c:x val="-1.3027623596230799E-2"/>
                  <c:y val="-6.1255993546828489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73B-463E-BEDD-2B6DEFF42231}"/>
                </c:ext>
              </c:extLst>
            </c:dLbl>
            <c:dLbl>
              <c:idx val="4"/>
              <c:layout>
                <c:manualLayout>
                  <c:x val="-9.6618045695107783E-3"/>
                  <c:y val="-2.129055240949872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73B-463E-BEDD-2B6DEFF42231}"/>
                </c:ext>
              </c:extLst>
            </c:dLbl>
            <c:dLbl>
              <c:idx val="5"/>
              <c:layout>
                <c:manualLayout>
                  <c:x val="-4.0755686789152373E-3"/>
                  <c:y val="-4.2188690899489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73B-463E-BEDD-2B6DEFF42231}"/>
                </c:ext>
              </c:extLst>
            </c:dLbl>
            <c:dLbl>
              <c:idx val="6"/>
              <c:layout>
                <c:manualLayout>
                  <c:x val="-9.6618357487922701E-3"/>
                  <c:y val="-8.167432363450740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73B-463E-BEDD-2B6DEFF42231}"/>
                </c:ext>
              </c:extLst>
            </c:dLbl>
            <c:dLbl>
              <c:idx val="7"/>
              <c:layout>
                <c:manualLayout>
                  <c:x val="-8.1967213114754103E-3"/>
                  <c:y val="-6.2402496099843996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73B-463E-BEDD-2B6DEFF42231}"/>
                </c:ext>
              </c:extLst>
            </c:dLbl>
            <c:dLbl>
              <c:idx val="8"/>
              <c:layout>
                <c:manualLayout>
                  <c:x val="-9.7222222222222224E-3"/>
                  <c:y val="-3.70370424375973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174-467F-8B36-1D161877FBD5}"/>
                </c:ext>
              </c:extLst>
            </c:dLbl>
            <c:dLbl>
              <c:idx val="9"/>
              <c:layout>
                <c:manualLayout>
                  <c:x val="-4.2121609798776169E-3"/>
                  <c:y val="-8.77675835181661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73B-463E-BEDD-2B6DEFF4223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'10 без прибыли'!$B$4:$K$4</c:f>
              <c:strCache>
                <c:ptCount val="10"/>
                <c:pt idx="0">
                  <c:v>УКПП "Коммунальник"</c:v>
                </c:pt>
                <c:pt idx="1">
                  <c:v>ОАО "Молочные Горки"</c:v>
                </c:pt>
                <c:pt idx="2">
                  <c:v>ЧУПП "Прометей"</c:v>
                </c:pt>
                <c:pt idx="3">
                  <c:v>РУП "Учхоз БГСХА"</c:v>
                </c:pt>
                <c:pt idx="4">
                  <c:v>Горецкое райпо</c:v>
                </c:pt>
                <c:pt idx="5">
                  <c:v>ОАО "Горецкая РАПТ"</c:v>
                </c:pt>
                <c:pt idx="6">
                  <c:v>КСУП "Овсянка им.И.И.Мельника"</c:v>
                </c:pt>
                <c:pt idx="7">
                  <c:v>ОАО "Горкилен"</c:v>
                </c:pt>
                <c:pt idx="8">
                  <c:v>ООО "Ремком" </c:v>
                </c:pt>
                <c:pt idx="9">
                  <c:v>УП "Горецкий элеватор"</c:v>
                </c:pt>
              </c:strCache>
            </c:strRef>
          </c:cat>
          <c:val>
            <c:numRef>
              <c:f>'10 без прибыли'!$B$5:$K$5</c:f>
              <c:numCache>
                <c:formatCode>#,##0.0</c:formatCode>
                <c:ptCount val="10"/>
                <c:pt idx="0">
                  <c:v>794.2</c:v>
                </c:pt>
                <c:pt idx="1">
                  <c:v>780.1</c:v>
                </c:pt>
                <c:pt idx="2">
                  <c:v>429.9</c:v>
                </c:pt>
                <c:pt idx="3">
                  <c:v>498.1</c:v>
                </c:pt>
                <c:pt idx="4">
                  <c:v>208.3</c:v>
                </c:pt>
                <c:pt idx="5">
                  <c:v>380.3</c:v>
                </c:pt>
                <c:pt idx="6">
                  <c:v>319.60000000000002</c:v>
                </c:pt>
                <c:pt idx="7">
                  <c:v>283.7</c:v>
                </c:pt>
                <c:pt idx="8">
                  <c:v>331.3</c:v>
                </c:pt>
                <c:pt idx="9">
                  <c:v>312.8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3B-463E-BEDD-2B6DEFF42231}"/>
            </c:ext>
          </c:extLst>
        </c:ser>
        <c:ser>
          <c:idx val="1"/>
          <c:order val="1"/>
          <c:tx>
            <c:strRef>
              <c:f>'10 без прибыли'!$A$6</c:f>
              <c:strCache>
                <c:ptCount val="1"/>
                <c:pt idx="0">
                  <c:v>9 месяцев 2022 года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788498773718861E-2"/>
                  <c:y val="-8.283972303774117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73B-463E-BEDD-2B6DEFF42231}"/>
                </c:ext>
              </c:extLst>
            </c:dLbl>
            <c:dLbl>
              <c:idx val="1"/>
              <c:layout>
                <c:manualLayout>
                  <c:x val="7.0286347403295899E-3"/>
                  <c:y val="-1.440777001158794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73B-463E-BEDD-2B6DEFF42231}"/>
                </c:ext>
              </c:extLst>
            </c:dLbl>
            <c:dLbl>
              <c:idx val="2"/>
              <c:layout>
                <c:manualLayout>
                  <c:x val="1.7858525880986187E-2"/>
                  <c:y val="-1.6574926566781032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73B-463E-BEDD-2B6DEFF42231}"/>
                </c:ext>
              </c:extLst>
            </c:dLbl>
            <c:dLbl>
              <c:idx val="3"/>
              <c:layout>
                <c:manualLayout>
                  <c:x val="1.08828148530614E-2"/>
                  <c:y val="-8.2056825580109818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73B-463E-BEDD-2B6DEFF42231}"/>
                </c:ext>
              </c:extLst>
            </c:dLbl>
            <c:dLbl>
              <c:idx val="4"/>
              <c:layout>
                <c:manualLayout>
                  <c:x val="2.1832786526684165E-2"/>
                  <c:y val="-1.01459624009860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D73B-463E-BEDD-2B6DEFF42231}"/>
                </c:ext>
              </c:extLst>
            </c:dLbl>
            <c:dLbl>
              <c:idx val="5"/>
              <c:layout>
                <c:manualLayout>
                  <c:x val="1.0607939632545933E-2"/>
                  <c:y val="-2.4834066030047609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73B-463E-BEDD-2B6DEFF42231}"/>
                </c:ext>
              </c:extLst>
            </c:dLbl>
            <c:dLbl>
              <c:idx val="6"/>
              <c:layout>
                <c:manualLayout>
                  <c:x val="8.0515091863517067E-3"/>
                  <c:y val="-1.9278509664407941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D73B-463E-BEDD-2B6DEFF42231}"/>
                </c:ext>
              </c:extLst>
            </c:dLbl>
            <c:dLbl>
              <c:idx val="7"/>
              <c:layout>
                <c:manualLayout>
                  <c:x val="6.8078521434819629E-3"/>
                  <c:y val="-6.92490622993675E-3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D73B-463E-BEDD-2B6DEFF42231}"/>
                </c:ext>
              </c:extLst>
            </c:dLbl>
            <c:dLbl>
              <c:idx val="8"/>
              <c:layout>
                <c:manualLayout>
                  <c:x val="1.36612021857923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D73B-463E-BEDD-2B6DEFF42231}"/>
                </c:ext>
              </c:extLst>
            </c:dLbl>
            <c:dLbl>
              <c:idx val="9"/>
              <c:layout>
                <c:manualLayout>
                  <c:x val="1.771402012248469E-2"/>
                  <c:y val="-5.75780194776931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D73B-463E-BEDD-2B6DEFF4223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'10 без прибыли'!$B$4:$K$4</c:f>
              <c:strCache>
                <c:ptCount val="10"/>
                <c:pt idx="0">
                  <c:v>УКПП "Коммунальник"</c:v>
                </c:pt>
                <c:pt idx="1">
                  <c:v>ОАО "Молочные Горки"</c:v>
                </c:pt>
                <c:pt idx="2">
                  <c:v>ЧУПП "Прометей"</c:v>
                </c:pt>
                <c:pt idx="3">
                  <c:v>РУП "Учхоз БГСХА"</c:v>
                </c:pt>
                <c:pt idx="4">
                  <c:v>Горецкое райпо</c:v>
                </c:pt>
                <c:pt idx="5">
                  <c:v>ОАО "Горецкая РАПТ"</c:v>
                </c:pt>
                <c:pt idx="6">
                  <c:v>КСУП "Овсянка им.И.И.Мельника"</c:v>
                </c:pt>
                <c:pt idx="7">
                  <c:v>ОАО "Горкилен"</c:v>
                </c:pt>
                <c:pt idx="8">
                  <c:v>ООО "Ремком" </c:v>
                </c:pt>
                <c:pt idx="9">
                  <c:v>УП "Горецкий элеватор"</c:v>
                </c:pt>
              </c:strCache>
            </c:strRef>
          </c:cat>
          <c:val>
            <c:numRef>
              <c:f>'10 без прибыли'!$B$6:$K$6</c:f>
              <c:numCache>
                <c:formatCode>#,##0.0</c:formatCode>
                <c:ptCount val="10"/>
                <c:pt idx="0">
                  <c:v>914.8</c:v>
                </c:pt>
                <c:pt idx="1">
                  <c:v>841.3</c:v>
                </c:pt>
                <c:pt idx="2">
                  <c:v>634.20000000000005</c:v>
                </c:pt>
                <c:pt idx="3">
                  <c:v>601.5</c:v>
                </c:pt>
                <c:pt idx="4">
                  <c:v>263.39999999999998</c:v>
                </c:pt>
                <c:pt idx="5">
                  <c:v>459.6</c:v>
                </c:pt>
                <c:pt idx="6">
                  <c:v>338.1</c:v>
                </c:pt>
                <c:pt idx="7">
                  <c:v>372.9</c:v>
                </c:pt>
                <c:pt idx="8">
                  <c:v>549.4</c:v>
                </c:pt>
                <c:pt idx="9">
                  <c:v>317.5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73B-463E-BEDD-2B6DEFF422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53678127"/>
        <c:axId val="1"/>
        <c:axId val="0"/>
      </c:bar3DChart>
      <c:catAx>
        <c:axId val="135367812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53678127"/>
        <c:crossesAt val="1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903685476815397"/>
          <c:y val="0.15364992033390498"/>
          <c:w val="0.22669083552055991"/>
          <c:h val="0.11587082471140633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ПО ОТРАСЛЯМ БЮДЖЕТА</a:t>
            </a:r>
          </a:p>
          <a:p>
            <a:pPr>
              <a:defRPr i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ГОРЕЦКОГО РАЙОНА ЗА 9 месяцев 20</a:t>
            </a:r>
            <a:r>
              <a:rPr lang="en-US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i="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ГОДА</a:t>
            </a:r>
          </a:p>
        </c:rich>
      </c:tx>
      <c:layout/>
      <c:overlay val="1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180619629151403"/>
          <c:y val="0.18949879693343211"/>
          <c:w val="0.63899674812592067"/>
          <c:h val="0.71071825901884922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1-A239-405D-9949-D9DC80F79F68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3-A239-405D-9949-D9DC80F79F68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A239-405D-9949-D9DC80F79F68}"/>
              </c:ext>
            </c:extLst>
          </c:dPt>
          <c:dPt>
            <c:idx val="3"/>
            <c:bubble3D val="0"/>
            <c:spPr>
              <a:solidFill>
                <a:srgbClr val="CC00FF"/>
              </a:solidFill>
            </c:spPr>
            <c:extLst>
              <c:ext xmlns:c16="http://schemas.microsoft.com/office/drawing/2014/chart" uri="{C3380CC4-5D6E-409C-BE32-E72D297353CC}">
                <c16:uniqueId val="{00000007-A239-405D-9949-D9DC80F79F68}"/>
              </c:ext>
            </c:extLst>
          </c:dPt>
          <c:dPt>
            <c:idx val="4"/>
            <c:bubble3D val="0"/>
            <c:spPr>
              <a:solidFill>
                <a:srgbClr val="00FFFF"/>
              </a:solidFill>
            </c:spPr>
            <c:extLst>
              <c:ext xmlns:c16="http://schemas.microsoft.com/office/drawing/2014/chart" uri="{C3380CC4-5D6E-409C-BE32-E72D297353CC}">
                <c16:uniqueId val="{00000009-A239-405D-9949-D9DC80F79F68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B-A239-405D-9949-D9DC80F79F68}"/>
              </c:ext>
            </c:extLst>
          </c:dPt>
          <c:dPt>
            <c:idx val="6"/>
            <c:bubble3D val="0"/>
            <c:spPr>
              <a:solidFill>
                <a:srgbClr val="00FF00"/>
              </a:solidFill>
            </c:spPr>
            <c:extLst>
              <c:ext xmlns:c16="http://schemas.microsoft.com/office/drawing/2014/chart" uri="{C3380CC4-5D6E-409C-BE32-E72D297353CC}">
                <c16:uniqueId val="{0000000D-A239-405D-9949-D9DC80F79F68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F-A239-405D-9949-D9DC80F79F68}"/>
              </c:ext>
            </c:extLst>
          </c:dPt>
          <c:dPt>
            <c:idx val="8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11-A239-405D-9949-D9DC80F79F68}"/>
              </c:ext>
            </c:extLst>
          </c:dPt>
          <c:dLbls>
            <c:dLbl>
              <c:idx val="0"/>
              <c:layout>
                <c:manualLayout>
                  <c:x val="1.1615561228026563E-2"/>
                  <c:y val="-1.854007178086548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Здравоохранение</a:t>
                    </a:r>
                  </a:p>
                  <a:p>
                    <a:r>
                      <a:rPr lang="ru-RU" dirty="0"/>
                      <a:t>14 201,3 тыс</a:t>
                    </a:r>
                    <a:r>
                      <a:rPr lang="ru-RU" dirty="0" smtClean="0"/>
                      <a:t>. рублей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239-405D-9949-D9DC80F79F68}"/>
                </c:ext>
              </c:extLst>
            </c:dLbl>
            <c:dLbl>
              <c:idx val="1"/>
              <c:layout>
                <c:manualLayout>
                  <c:x val="2.7783133444539213E-2"/>
                  <c:y val="-0.1369150341320100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 Физкультура</a:t>
                    </a:r>
                  </a:p>
                  <a:p>
                    <a:r>
                      <a:rPr lang="ru-RU" dirty="0"/>
                      <a:t>1 762,7тыс.рублей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239-405D-9949-D9DC80F79F68}"/>
                </c:ext>
              </c:extLst>
            </c:dLbl>
            <c:dLbl>
              <c:idx val="2"/>
              <c:layout>
                <c:manualLayout>
                  <c:x val="3.3576776460607478E-2"/>
                  <c:y val="-6.196812244139158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 </a:t>
                    </a:r>
                  </a:p>
                  <a:p>
                    <a:r>
                      <a:rPr lang="ru-RU" dirty="0"/>
                      <a:t>1 741,7 тыс</a:t>
                    </a:r>
                    <a:r>
                      <a:rPr lang="ru-RU" dirty="0" smtClean="0"/>
                      <a:t>. рублей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239-405D-9949-D9DC80F79F68}"/>
                </c:ext>
              </c:extLst>
            </c:dLbl>
            <c:dLbl>
              <c:idx val="3"/>
              <c:layout>
                <c:manualLayout>
                  <c:x val="-0.16877438484868362"/>
                  <c:y val="-4.9652850068652539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Образование</a:t>
                    </a:r>
                  </a:p>
                  <a:p>
                    <a:r>
                      <a:rPr lang="ru-RU" dirty="0"/>
                      <a:t>20 882,2 тыс</a:t>
                    </a:r>
                    <a:r>
                      <a:rPr lang="ru-RU" dirty="0" smtClean="0"/>
                      <a:t>. рублей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239-405D-9949-D9DC80F79F68}"/>
                </c:ext>
              </c:extLst>
            </c:dLbl>
            <c:dLbl>
              <c:idx val="4"/>
              <c:layout>
                <c:manualLayout>
                  <c:x val="0"/>
                  <c:y val="6.81418114036711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 политика</a:t>
                    </a:r>
                  </a:p>
                  <a:p>
                    <a:r>
                      <a:rPr lang="ru-RU" dirty="0"/>
                      <a:t>2 337,9 тыс</a:t>
                    </a:r>
                    <a:r>
                      <a:rPr lang="ru-RU" dirty="0" smtClean="0"/>
                      <a:t>. рублей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239-405D-9949-D9DC80F79F68}"/>
                </c:ext>
              </c:extLst>
            </c:dLbl>
            <c:dLbl>
              <c:idx val="5"/>
              <c:layout>
                <c:manualLayout>
                  <c:x val="-5.6526511685912932E-2"/>
                  <c:y val="-2.425734028731285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экономика</a:t>
                    </a:r>
                  </a:p>
                  <a:p>
                    <a:r>
                      <a:rPr lang="ru-RU" dirty="0"/>
                      <a:t>1 485,1</a:t>
                    </a:r>
                    <a:r>
                      <a:rPr lang="ru-RU" baseline="0" dirty="0"/>
                      <a:t> </a:t>
                    </a:r>
                    <a:r>
                      <a:rPr lang="ru-RU" dirty="0"/>
                      <a:t>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239-405D-9949-D9DC80F79F68}"/>
                </c:ext>
              </c:extLst>
            </c:dLbl>
            <c:dLbl>
              <c:idx val="6"/>
              <c:layout>
                <c:manualLayout>
                  <c:x val="8.9794390879878519E-3"/>
                  <c:y val="-8.065292128035157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Жилищно-коммунальные</a:t>
                    </a:r>
                    <a:r>
                      <a:rPr lang="ru-RU" baseline="0" dirty="0"/>
                      <a:t> услуги и жилищное строительство</a:t>
                    </a:r>
                  </a:p>
                  <a:p>
                    <a:r>
                      <a:rPr lang="ru-RU" dirty="0"/>
                      <a:t>10 047,3 тыс</a:t>
                    </a:r>
                    <a:r>
                      <a:rPr lang="ru-RU" dirty="0" smtClean="0"/>
                      <a:t>. рублей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239-405D-9949-D9DC80F79F68}"/>
                </c:ext>
              </c:extLst>
            </c:dLbl>
            <c:dLbl>
              <c:idx val="7"/>
              <c:layout>
                <c:manualLayout>
                  <c:x val="9.5978468809823109E-2"/>
                  <c:y val="-4.372604340575849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Общегосударственная</a:t>
                    </a:r>
                    <a:r>
                      <a:rPr lang="ru-RU" baseline="0" dirty="0"/>
                      <a:t> деятельность</a:t>
                    </a:r>
                  </a:p>
                  <a:p>
                    <a:r>
                      <a:rPr lang="ru-RU" dirty="0"/>
                      <a:t>4 430,8 тыс</a:t>
                    </a:r>
                    <a:r>
                      <a:rPr lang="ru-RU" dirty="0" smtClean="0"/>
                      <a:t>. рублей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239-405D-9949-D9DC80F79F68}"/>
                </c:ext>
              </c:extLst>
            </c:dLbl>
            <c:dLbl>
              <c:idx val="8"/>
              <c:layout>
                <c:manualLayout>
                  <c:x val="0.10256977444870749"/>
                  <c:y val="-1.167172756274384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Прочие отрасли</a:t>
                    </a:r>
                  </a:p>
                  <a:p>
                    <a:r>
                      <a:rPr lang="ru-RU" dirty="0"/>
                      <a:t>54,2 тыс.рублей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239-405D-9949-D9DC80F79F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(Лист1!$A$7:$A$11,Лист1!$A$13:$A$14,Лист1!$A$15,Лист1!$A$16)</c:f>
              <c:strCache>
                <c:ptCount val="9"/>
                <c:pt idx="0">
                  <c:v>Здравоохранение</c:v>
                </c:pt>
                <c:pt idx="1">
                  <c:v>Физкультура</c:v>
                </c:pt>
                <c:pt idx="2">
                  <c:v>Культура</c:v>
                </c:pt>
                <c:pt idx="3">
                  <c:v>Образование</c:v>
                </c:pt>
                <c:pt idx="4">
                  <c:v>Социальная политика</c:v>
                </c:pt>
                <c:pt idx="5">
                  <c:v>Национальная экономика</c:v>
                </c:pt>
                <c:pt idx="6">
                  <c:v>Жилищно-коммунальные услуги и жилищное строительство</c:v>
                </c:pt>
                <c:pt idx="7">
                  <c:v>Общегосударственная деятельность</c:v>
                </c:pt>
                <c:pt idx="8">
                  <c:v>Прочие отрасли</c:v>
                </c:pt>
              </c:strCache>
            </c:strRef>
          </c:cat>
          <c:val>
            <c:numRef>
              <c:f>(Лист1!$B$7:$B$11,Лист1!$B$13:$B$14,Лист1!$B$15,Лист1!$B$16)</c:f>
              <c:numCache>
                <c:formatCode>#,##0.0</c:formatCode>
                <c:ptCount val="9"/>
                <c:pt idx="0">
                  <c:v>14201.3</c:v>
                </c:pt>
                <c:pt idx="1">
                  <c:v>1762.7</c:v>
                </c:pt>
                <c:pt idx="2">
                  <c:v>1741.7</c:v>
                </c:pt>
                <c:pt idx="3">
                  <c:v>20882.2</c:v>
                </c:pt>
                <c:pt idx="4">
                  <c:v>2337.9</c:v>
                </c:pt>
                <c:pt idx="5">
                  <c:v>1485.1</c:v>
                </c:pt>
                <c:pt idx="6">
                  <c:v>10047.299999999999</c:v>
                </c:pt>
                <c:pt idx="7">
                  <c:v>4430.8</c:v>
                </c:pt>
                <c:pt idx="8">
                  <c:v>54.2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239-405D-9949-D9DC80F79F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sz="1800">
                <a:latin typeface="Times New Roman" pitchFamily="18" charset="0"/>
                <a:cs typeface="Times New Roman" pitchFamily="18" charset="0"/>
              </a:rPr>
              <a:t>ВНЕБЮДЖЕТНЫЕ ДОХОДЫ ПО ОТРАСЛЯМ БЮДЖЕТА ГОРЕЦКОГО РАЙОНА</a:t>
            </a:r>
          </a:p>
        </c:rich>
      </c:tx>
      <c:layout>
        <c:manualLayout>
          <c:xMode val="edge"/>
          <c:yMode val="edge"/>
          <c:x val="0.21697263593912555"/>
          <c:y val="2.902741324001166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86021387616358E-2"/>
          <c:y val="6.50757297164926E-2"/>
          <c:w val="0.88425894199687838"/>
          <c:h val="0.82516529876303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'Таблица в тысячах'!$B$2:$C$2</c:f>
              <c:strCache>
                <c:ptCount val="1"/>
                <c:pt idx="0">
                  <c:v>9 месяцев 2021 года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6.8313513628653552E-3"/>
                  <c:y val="-1.0457517200968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F50-4E79-AC98-0F2796464FBF}"/>
                </c:ext>
              </c:extLst>
            </c:dLbl>
            <c:dLbl>
              <c:idx val="1"/>
              <c:layout>
                <c:manualLayout>
                  <c:x val="-8.1809842126879702E-3"/>
                  <c:y val="-3.1343010312778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F50-4E79-AC98-0F2796464FBF}"/>
                </c:ext>
              </c:extLst>
            </c:dLbl>
            <c:dLbl>
              <c:idx val="2"/>
              <c:layout>
                <c:manualLayout>
                  <c:x val="-5.3192251400672932E-3"/>
                  <c:y val="-6.26946631671041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F50-4E79-AC98-0F2796464FBF}"/>
                </c:ext>
              </c:extLst>
            </c:dLbl>
            <c:dLbl>
              <c:idx val="3"/>
              <c:layout>
                <c:manualLayout>
                  <c:x val="-1.149278089536517E-3"/>
                  <c:y val="-2.57247010790317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F50-4E79-AC98-0F2796464FBF}"/>
                </c:ext>
              </c:extLst>
            </c:dLbl>
            <c:dLbl>
              <c:idx val="4"/>
              <c:layout>
                <c:manualLayout>
                  <c:x val="-1.0924487743080783E-2"/>
                  <c:y val="-4.17834423404131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F50-4E79-AC98-0F2796464FBF}"/>
                </c:ext>
              </c:extLst>
            </c:dLbl>
            <c:dLbl>
              <c:idx val="5"/>
              <c:layout>
                <c:manualLayout>
                  <c:x val="-6.824111847536965E-3"/>
                  <c:y val="-7.0735748845537176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F50-4E79-AC98-0F2796464F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Здравоохранение</c:v>
                </c:pt>
                <c:pt idx="1">
                  <c:v>Сельское хозяйство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'Таблица в тысячах'!$B$5:$B$10</c:f>
              <c:numCache>
                <c:formatCode>0.0</c:formatCode>
                <c:ptCount val="6"/>
                <c:pt idx="0">
                  <c:v>574.44998999999996</c:v>
                </c:pt>
                <c:pt idx="1">
                  <c:v>313.52258</c:v>
                </c:pt>
                <c:pt idx="2">
                  <c:v>180.20804000000001</c:v>
                </c:pt>
                <c:pt idx="3">
                  <c:v>126.20555999999999</c:v>
                </c:pt>
                <c:pt idx="4">
                  <c:v>200.74833999999998</c:v>
                </c:pt>
                <c:pt idx="5">
                  <c:v>54.390370000000004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50-4E79-AC98-0F2796464FBF}"/>
            </c:ext>
          </c:extLst>
        </c:ser>
        <c:ser>
          <c:idx val="2"/>
          <c:order val="1"/>
          <c:tx>
            <c:strRef>
              <c:f>'Таблица в тысячах'!$D$2:$E$2</c:f>
              <c:strCache>
                <c:ptCount val="1"/>
                <c:pt idx="0">
                  <c:v>план 9 месяцев 2022 года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-4.0989183980556362E-3"/>
                  <c:y val="-1.0457517200968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F50-4E79-AC98-0F2796464FBF}"/>
                </c:ext>
              </c:extLst>
            </c:dLbl>
            <c:dLbl>
              <c:idx val="1"/>
              <c:layout>
                <c:manualLayout>
                  <c:x val="-5.4475793364775959E-3"/>
                  <c:y val="-4.1795779971024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F50-4E79-AC98-0F2796464FBF}"/>
                </c:ext>
              </c:extLst>
            </c:dLbl>
            <c:dLbl>
              <c:idx val="2"/>
              <c:layout>
                <c:manualLayout>
                  <c:x val="5.7307517792265696E-3"/>
                  <c:y val="-2.1805482648002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F50-4E79-AC98-0F2796464FBF}"/>
                </c:ext>
              </c:extLst>
            </c:dLbl>
            <c:dLbl>
              <c:idx val="3"/>
              <c:layout>
                <c:manualLayout>
                  <c:x val="-1.3625662871900397E-3"/>
                  <c:y val="-1.6722753535430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F50-4E79-AC98-0F2796464FBF}"/>
                </c:ext>
              </c:extLst>
            </c:dLbl>
            <c:dLbl>
              <c:idx val="4"/>
              <c:layout>
                <c:manualLayout>
                  <c:x val="-4.0861948066918839E-3"/>
                  <c:y val="-4.1790515915296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F50-4E79-AC98-0F2796464FBF}"/>
                </c:ext>
              </c:extLst>
            </c:dLbl>
            <c:dLbl>
              <c:idx val="5"/>
              <c:layout>
                <c:manualLayout>
                  <c:x val="1.3692271016508969E-3"/>
                  <c:y val="-1.2549837858858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F50-4E79-AC98-0F2796464F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'Таблица в тысячах'!$D$5:$D$10</c:f>
              <c:numCache>
                <c:formatCode>_-* #,##0.0_р_._-;\-* #,##0.0_р_._-;_-* "-"??_р_._-;_-@_-</c:formatCode>
                <c:ptCount val="6"/>
                <c:pt idx="0">
                  <c:v>620.21100000000001</c:v>
                </c:pt>
                <c:pt idx="1">
                  <c:v>336.09899999999999</c:v>
                </c:pt>
                <c:pt idx="2">
                  <c:v>249.83981</c:v>
                </c:pt>
                <c:pt idx="3">
                  <c:v>199.81429999999997</c:v>
                </c:pt>
                <c:pt idx="4">
                  <c:v>262.50582000000003</c:v>
                </c:pt>
                <c:pt idx="5">
                  <c:v>58.45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F50-4E79-AC98-0F2796464FBF}"/>
            </c:ext>
          </c:extLst>
        </c:ser>
        <c:ser>
          <c:idx val="1"/>
          <c:order val="2"/>
          <c:tx>
            <c:strRef>
              <c:f>'Таблица в тысячах'!$F$2:$G$2</c:f>
              <c:strCache>
                <c:ptCount val="1"/>
                <c:pt idx="0">
                  <c:v>9 месяцев 2022 года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7766828339613568E-2"/>
                  <c:y val="-6.27617713494266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AF50-4E79-AC98-0F2796464FBF}"/>
                </c:ext>
              </c:extLst>
            </c:dLbl>
            <c:dLbl>
              <c:idx val="1"/>
              <c:layout>
                <c:manualLayout>
                  <c:x val="2.3221640427534045E-2"/>
                  <c:y val="-6.27607044161973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F50-4E79-AC98-0F2796464FBF}"/>
                </c:ext>
              </c:extLst>
            </c:dLbl>
            <c:dLbl>
              <c:idx val="2"/>
              <c:layout>
                <c:manualLayout>
                  <c:x val="2.2136917964029095E-2"/>
                  <c:y val="-1.5343832020997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F50-4E79-AC98-0F2796464FBF}"/>
                </c:ext>
              </c:extLst>
            </c:dLbl>
            <c:dLbl>
              <c:idx val="3"/>
              <c:layout>
                <c:manualLayout>
                  <c:x val="1.5025830531046325E-2"/>
                  <c:y val="-2.2985663837730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F50-4E79-AC98-0F2796464FBF}"/>
                </c:ext>
              </c:extLst>
            </c:dLbl>
            <c:dLbl>
              <c:idx val="4"/>
              <c:layout>
                <c:manualLayout>
                  <c:x val="9.524277173635378E-3"/>
                  <c:y val="3.44298629337999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F50-4E79-AC98-0F2796464FBF}"/>
                </c:ext>
              </c:extLst>
            </c:dLbl>
            <c:dLbl>
              <c:idx val="5"/>
              <c:layout>
                <c:manualLayout>
                  <c:x val="9.5733426964570347E-3"/>
                  <c:y val="-6.27617713494266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F50-4E79-AC98-0F2796464F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'Таблица в тысячах'!$F$5:$F$10</c:f>
              <c:numCache>
                <c:formatCode>_-* #,##0.0_р_._-;\-* #,##0.0_р_._-;_-* "-"??_р_._-;_-@_-</c:formatCode>
                <c:ptCount val="6"/>
                <c:pt idx="0">
                  <c:v>599.21230000000003</c:v>
                </c:pt>
                <c:pt idx="1">
                  <c:v>385.66121000000004</c:v>
                </c:pt>
                <c:pt idx="2">
                  <c:v>159.68751999999998</c:v>
                </c:pt>
                <c:pt idx="3">
                  <c:v>114.642</c:v>
                </c:pt>
                <c:pt idx="4">
                  <c:v>406.15371999999996</c:v>
                </c:pt>
                <c:pt idx="5">
                  <c:v>61.156230000000001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AF50-4E79-AC98-0F2796464F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7283968"/>
        <c:axId val="107285888"/>
        <c:axId val="0"/>
      </c:bar3DChart>
      <c:catAx>
        <c:axId val="107283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7285888"/>
        <c:crosses val="autoZero"/>
        <c:auto val="1"/>
        <c:lblAlgn val="ctr"/>
        <c:lblOffset val="100"/>
        <c:noMultiLvlLbl val="0"/>
      </c:catAx>
      <c:valAx>
        <c:axId val="1072858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200">
                    <a:latin typeface="Times New Roman" pitchFamily="18" charset="0"/>
                    <a:cs typeface="Times New Roman" pitchFamily="18" charset="0"/>
                  </a:rPr>
                  <a:t>тыс.руб.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7283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19075457231465"/>
          <c:y val="0.11063983668708079"/>
          <c:w val="0.25717123171793177"/>
          <c:h val="0.10504126567512394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dirty="0">
                <a:effectLst/>
              </a:rPr>
              <a:t>ВЫПОЛНЕНИЕ</a:t>
            </a:r>
            <a:r>
              <a:rPr lang="ru-RU" sz="1800" b="1" baseline="0" dirty="0">
                <a:effectLst/>
              </a:rPr>
              <a:t> МЕРОПРИЯТИЙ ПО ЭКОНОМИИ БЮДЖЕТНЫХ СРЕДСТВ ПО ОТРАСЛЯМ БЮДЖЕТНОЙ СФЕРЫ </a:t>
            </a:r>
          </a:p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r>
              <a:rPr lang="ru-RU" sz="1800" b="1" baseline="0" dirty="0">
                <a:effectLst/>
              </a:rPr>
              <a:t>ГОРЕЦКОГО РАЙОНА </a:t>
            </a:r>
            <a:endParaRPr lang="ru-RU" sz="1800" dirty="0">
              <a:effectLst/>
            </a:endParaRPr>
          </a:p>
        </c:rich>
      </c:tx>
      <c:layout>
        <c:manualLayout>
          <c:xMode val="edge"/>
          <c:yMode val="edge"/>
          <c:x val="0.19942025378168707"/>
          <c:y val="2.8548118985126859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486021387616358E-2"/>
          <c:y val="6.50757297164926E-2"/>
          <c:w val="0.88425894199687838"/>
          <c:h val="0.82516529876303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'Таблица в тысячах'!$B$2:$C$2</c:f>
              <c:strCache>
                <c:ptCount val="1"/>
                <c:pt idx="0">
                  <c:v>9 месяцев 2021 года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-2.737860592972376E-3"/>
                  <c:y val="-2.01961213181685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962-4668-B2E5-8792350793F8}"/>
                </c:ext>
              </c:extLst>
            </c:dLbl>
            <c:dLbl>
              <c:idx val="1"/>
              <c:layout>
                <c:manualLayout>
                  <c:x val="2.7325405451461421E-3"/>
                  <c:y val="-1.67320275215503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962-4668-B2E5-8792350793F8}"/>
                </c:ext>
              </c:extLst>
            </c:dLbl>
            <c:dLbl>
              <c:idx val="2"/>
              <c:layout>
                <c:manualLayout>
                  <c:x val="1.366270272573071E-3"/>
                  <c:y val="-1.4640853451977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962-4668-B2E5-8792350793F8}"/>
                </c:ext>
              </c:extLst>
            </c:dLbl>
            <c:dLbl>
              <c:idx val="3"/>
              <c:layout>
                <c:manualLayout>
                  <c:x val="5.4650810902922842E-3"/>
                  <c:y val="-1.2549020641162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962-4668-B2E5-8792350793F8}"/>
                </c:ext>
              </c:extLst>
            </c:dLbl>
            <c:dLbl>
              <c:idx val="4"/>
              <c:layout>
                <c:manualLayout>
                  <c:x val="-2.7325405451461421E-3"/>
                  <c:y val="-1.0457517200968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962-4668-B2E5-8792350793F8}"/>
                </c:ext>
              </c:extLst>
            </c:dLbl>
            <c:dLbl>
              <c:idx val="5"/>
              <c:layout>
                <c:manualLayout>
                  <c:x val="5.4569858930869257E-3"/>
                  <c:y val="-1.0457442990554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962-4668-B2E5-8792350793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Физкультура</c:v>
                </c:pt>
                <c:pt idx="4">
                  <c:v>Социальная политика</c:v>
                </c:pt>
                <c:pt idx="5">
                  <c:v>Прочие</c:v>
                </c:pt>
              </c:strCache>
            </c:strRef>
          </c:cat>
          <c:val>
            <c:numRef>
              <c:f>'Таблица в тысячах'!$B$5:$B$10</c:f>
              <c:numCache>
                <c:formatCode>0.0</c:formatCode>
                <c:ptCount val="6"/>
                <c:pt idx="0">
                  <c:v>381.19317999999998</c:v>
                </c:pt>
                <c:pt idx="1">
                  <c:v>14.709719999999999</c:v>
                </c:pt>
                <c:pt idx="2">
                  <c:v>91.864380000000011</c:v>
                </c:pt>
                <c:pt idx="3">
                  <c:v>25.221730000000001</c:v>
                </c:pt>
                <c:pt idx="4">
                  <c:v>51.266730000000003</c:v>
                </c:pt>
                <c:pt idx="5">
                  <c:v>23.666509999999999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62-4668-B2E5-8792350793F8}"/>
            </c:ext>
          </c:extLst>
        </c:ser>
        <c:ser>
          <c:idx val="2"/>
          <c:order val="1"/>
          <c:tx>
            <c:strRef>
              <c:f>'Таблица в тысячах'!$D$2:$E$2</c:f>
              <c:strCache>
                <c:ptCount val="1"/>
                <c:pt idx="0">
                  <c:v>9 месяцев 2022 года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-3.4804676858631166E-2"/>
                  <c:y val="2.4002843394575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08332763743137E-2"/>
                      <c:h val="3.53703703703703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962-4668-B2E5-8792350793F8}"/>
                </c:ext>
              </c:extLst>
            </c:dLbl>
            <c:dLbl>
              <c:idx val="1"/>
              <c:layout>
                <c:manualLayout>
                  <c:x val="1.2296432453157639E-2"/>
                  <c:y val="-1.6742896752026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962-4668-B2E5-8792350793F8}"/>
                </c:ext>
              </c:extLst>
            </c:dLbl>
            <c:dLbl>
              <c:idx val="2"/>
              <c:layout>
                <c:manualLayout>
                  <c:x val="3.8725936272316682E-3"/>
                  <c:y val="-6.2844852726742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962-4668-B2E5-8792350793F8}"/>
                </c:ext>
              </c:extLst>
            </c:dLbl>
            <c:dLbl>
              <c:idx val="3"/>
              <c:layout>
                <c:manualLayout>
                  <c:x val="1.366270272573071E-2"/>
                  <c:y val="-1.046953922861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962-4668-B2E5-8792350793F8}"/>
                </c:ext>
              </c:extLst>
            </c:dLbl>
            <c:dLbl>
              <c:idx val="4"/>
              <c:layout>
                <c:manualLayout>
                  <c:x val="1.63940598871762E-2"/>
                  <c:y val="-4.1917352018309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962-4668-B2E5-8792350793F8}"/>
                </c:ext>
              </c:extLst>
            </c:dLbl>
            <c:dLbl>
              <c:idx val="5"/>
              <c:layout>
                <c:manualLayout>
                  <c:x val="1.0930484921593937E-2"/>
                  <c:y val="-6.28867325726299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962-4668-B2E5-8792350793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'Таблица в тысячах'!$A$5:$A$10</c:f>
              <c:strCache>
                <c:ptCount val="6"/>
                <c:pt idx="0">
                  <c:v>Образование</c:v>
                </c:pt>
                <c:pt idx="1">
                  <c:v>Культура</c:v>
                </c:pt>
                <c:pt idx="2">
                  <c:v>Здравоохранение</c:v>
                </c:pt>
                <c:pt idx="3">
                  <c:v>Физкультура</c:v>
                </c:pt>
                <c:pt idx="4">
                  <c:v>Социальная политика</c:v>
                </c:pt>
                <c:pt idx="5">
                  <c:v>Прочие</c:v>
                </c:pt>
              </c:strCache>
            </c:strRef>
          </c:cat>
          <c:val>
            <c:numRef>
              <c:f>'Таблица в тысячах'!$D$5:$D$10</c:f>
              <c:numCache>
                <c:formatCode>_-* #,##0.0_р_._-;\-* #,##0.0_р_._-;_-* "-"??_р_._-;_-@_-</c:formatCode>
                <c:ptCount val="6"/>
                <c:pt idx="0" formatCode="0.0">
                  <c:v>449.19137000000001</c:v>
                </c:pt>
                <c:pt idx="1">
                  <c:v>22.355259999999998</c:v>
                </c:pt>
                <c:pt idx="2">
                  <c:v>229.52857999999998</c:v>
                </c:pt>
                <c:pt idx="3">
                  <c:v>30.2012</c:v>
                </c:pt>
                <c:pt idx="4">
                  <c:v>36.558019999999999</c:v>
                </c:pt>
                <c:pt idx="5">
                  <c:v>43.07676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962-4668-B2E5-8792350793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5298176"/>
        <c:axId val="106557440"/>
        <c:axId val="0"/>
      </c:bar3DChart>
      <c:catAx>
        <c:axId val="105298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6557440"/>
        <c:crosses val="autoZero"/>
        <c:auto val="1"/>
        <c:lblAlgn val="ctr"/>
        <c:lblOffset val="100"/>
        <c:noMultiLvlLbl val="0"/>
      </c:catAx>
      <c:valAx>
        <c:axId val="1065574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ru-RU" sz="11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тыс.руб.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5298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56225037595695"/>
          <c:y val="0.26855978419364246"/>
          <c:w val="0.2050585372569465"/>
          <c:h val="0.12712948381452321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0.74236</cdr:x>
      <cdr:y>0.16695</cdr:y>
    </cdr:from>
    <cdr:to>
      <cdr:x>0.90389</cdr:x>
      <cdr:y>0.35677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20991" y="916711"/>
          <a:ext cx="1268976" cy="10837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ВСЕГО: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25 139,5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0.33463</cdr:x>
      <cdr:y>0.626</cdr:y>
    </cdr:from>
    <cdr:to>
      <cdr:x>0.42591</cdr:x>
      <cdr:y>0.67257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59832" y="4293096"/>
          <a:ext cx="834664" cy="319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21,2 %</a:t>
          </a:r>
        </a:p>
      </cdr:txBody>
    </cdr:sp>
  </cdr:relSizeAnchor>
  <cdr:relSizeAnchor xmlns:cdr="http://schemas.openxmlformats.org/drawingml/2006/chartDrawing">
    <cdr:from>
      <cdr:x>0.22438</cdr:x>
      <cdr:y>0.4895</cdr:y>
    </cdr:from>
    <cdr:to>
      <cdr:x>0.31878</cdr:x>
      <cdr:y>0.54254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051720" y="3356992"/>
          <a:ext cx="863193" cy="3637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9,0 %</a:t>
          </a:r>
        </a:p>
      </cdr:txBody>
    </cdr:sp>
  </cdr:relSizeAnchor>
  <cdr:relSizeAnchor xmlns:cdr="http://schemas.openxmlformats.org/drawingml/2006/chartDrawing">
    <cdr:from>
      <cdr:x>0.248</cdr:x>
      <cdr:y>0.4055</cdr:y>
    </cdr:from>
    <cdr:to>
      <cdr:x>0.32724</cdr:x>
      <cdr:y>0.45053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267744" y="2780928"/>
          <a:ext cx="724571" cy="308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10,0 %</a:t>
          </a:r>
        </a:p>
      </cdr:txBody>
    </cdr:sp>
  </cdr:relSizeAnchor>
  <cdr:relSizeAnchor xmlns:cdr="http://schemas.openxmlformats.org/drawingml/2006/chartDrawing">
    <cdr:from>
      <cdr:x>0.31888</cdr:x>
      <cdr:y>0.332</cdr:y>
    </cdr:from>
    <cdr:to>
      <cdr:x>0.40186</cdr:x>
      <cdr:y>0.39698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915816" y="2276872"/>
          <a:ext cx="758769" cy="4456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0,7 %</a:t>
          </a:r>
        </a:p>
      </cdr:txBody>
    </cdr:sp>
  </cdr:relSizeAnchor>
  <cdr:relSizeAnchor xmlns:cdr="http://schemas.openxmlformats.org/drawingml/2006/chartDrawing">
    <cdr:from>
      <cdr:x>0.39763</cdr:x>
      <cdr:y>0.3215</cdr:y>
    </cdr:from>
    <cdr:to>
      <cdr:x>0.49391</cdr:x>
      <cdr:y>0.38463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635896" y="2204864"/>
          <a:ext cx="880384" cy="432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9,5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%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0.67325</cdr:x>
      <cdr:y>0.4685</cdr:y>
    </cdr:from>
    <cdr:to>
      <cdr:x>0.75988</cdr:x>
      <cdr:y>0.5315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DA736FC7-5809-460E-884F-DE3404A30AFD}"/>
            </a:ext>
          </a:extLst>
        </cdr:cNvPr>
        <cdr:cNvSpPr txBox="1"/>
      </cdr:nvSpPr>
      <cdr:spPr>
        <a:xfrm xmlns:a="http://schemas.openxmlformats.org/drawingml/2006/main">
          <a:off x="6156176" y="3212973"/>
          <a:ext cx="792145" cy="432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49,6 %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0.00301</cdr:x>
      <cdr:y>0</cdr:y>
    </cdr:from>
    <cdr:to>
      <cdr:x>0.99358</cdr:x>
      <cdr:y>0.10417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015" y="0"/>
          <a:ext cx="9213155" cy="625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800" b="1" i="0" dirty="0">
              <a:latin typeface="Times New Roman" pitchFamily="18" charset="0"/>
              <a:cs typeface="Times New Roman" pitchFamily="18" charset="0"/>
            </a:rPr>
            <a:t>ПОСТУПЛЕНИЕ СОБСТВЕННЫХ</a:t>
          </a:r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 ДОХОДНЫХ ИСТОЧНИКОВ </a:t>
          </a:r>
        </a:p>
        <a:p xmlns:a="http://schemas.openxmlformats.org/drawingml/2006/main">
          <a:pPr algn="ctr"/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ПО БЮДЖЕТУ ГОРЕЦКОГО РАЙОНА</a:t>
          </a:r>
          <a:endParaRPr lang="ru-RU" sz="1800" b="1" i="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0.00642</cdr:x>
      <cdr:y>0.0671</cdr:y>
    </cdr:from>
    <cdr:to>
      <cdr:x>0.10074</cdr:x>
      <cdr:y>0.10845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409575"/>
          <a:ext cx="79057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lang="ru-RU" sz="1100"/>
            <a:t>.</a:t>
          </a:r>
        </a:p>
      </cdr:txBody>
    </cdr:sp>
  </cdr:relSizeAnchor>
  <cdr:relSizeAnchor xmlns:cdr="http://schemas.openxmlformats.org/drawingml/2006/chartDrawing">
    <cdr:from>
      <cdr:x>0.06325</cdr:x>
      <cdr:y>0.01097</cdr:y>
    </cdr:from>
    <cdr:to>
      <cdr:x>0.99358</cdr:x>
      <cdr:y>0.07526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88308" y="65169"/>
          <a:ext cx="8652861" cy="383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0.00642</cdr:x>
      <cdr:y>0.0671</cdr:y>
    </cdr:from>
    <cdr:to>
      <cdr:x>0.10074</cdr:x>
      <cdr:y>0.10845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0" y="409575"/>
          <a:ext cx="79057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0.15246</cdr:x>
      <cdr:y>0.84959</cdr:y>
    </cdr:from>
    <cdr:to>
      <cdr:x>0.25067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19412" y="53134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0.10231</cdr:x>
      <cdr:y>0.82347</cdr:y>
    </cdr:from>
    <cdr:to>
      <cdr:x>0.20052</cdr:x>
      <cdr:y>0.97389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952501" y="50060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Подоходный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налог  </a:t>
          </a:r>
        </a:p>
      </cdr:txBody>
    </cdr:sp>
  </cdr:relSizeAnchor>
  <cdr:relSizeAnchor xmlns:cdr="http://schemas.openxmlformats.org/drawingml/2006/chartDrawing">
    <cdr:from>
      <cdr:x>0.27538</cdr:x>
      <cdr:y>0.82039</cdr:y>
    </cdr:from>
    <cdr:to>
      <cdr:x>0.37359</cdr:x>
      <cdr:y>0.9708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2551011" y="4979641"/>
          <a:ext cx="909772" cy="9129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itchFamily="18" charset="0"/>
              <a:cs typeface="Times New Roman" pitchFamily="18" charset="0"/>
            </a:rPr>
            <a:t>НДС</a:t>
          </a:r>
        </a:p>
      </cdr:txBody>
    </cdr:sp>
  </cdr:relSizeAnchor>
  <cdr:relSizeAnchor xmlns:cdr="http://schemas.openxmlformats.org/drawingml/2006/chartDrawing">
    <cdr:from>
      <cdr:x>0.4089</cdr:x>
      <cdr:y>0.82039</cdr:y>
    </cdr:from>
    <cdr:to>
      <cdr:x>0.50712</cdr:x>
      <cdr:y>0.9708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3787818" y="4979633"/>
          <a:ext cx="909864" cy="9129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>
              <a:latin typeface="Times New Roman" pitchFamily="18" charset="0"/>
              <a:cs typeface="Times New Roman" pitchFamily="18" charset="0"/>
            </a:rPr>
            <a:t>Налоги на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собственность</a:t>
          </a:r>
        </a:p>
      </cdr:txBody>
    </cdr:sp>
  </cdr:relSizeAnchor>
  <cdr:relSizeAnchor xmlns:cdr="http://schemas.openxmlformats.org/drawingml/2006/chartDrawing">
    <cdr:from>
      <cdr:x>0.5269</cdr:x>
      <cdr:y>0.81731</cdr:y>
    </cdr:from>
    <cdr:to>
      <cdr:x>0.7036</cdr:x>
      <cdr:y>0.96773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880960" y="4960947"/>
          <a:ext cx="1636865" cy="913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Другие налоги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от выручки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от реализации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товаров (работ, услуг</a:t>
          </a:r>
          <a:r>
            <a:rPr lang="ru-RU" sz="1200">
              <a:latin typeface="Times New Roman" pitchFamily="18" charset="0"/>
              <a:cs typeface="Times New Roman" pitchFamily="18" charset="0"/>
            </a:rPr>
            <a:t>)</a:t>
          </a:r>
        </a:p>
      </cdr:txBody>
    </cdr:sp>
  </cdr:relSizeAnchor>
  <cdr:relSizeAnchor xmlns:cdr="http://schemas.openxmlformats.org/drawingml/2006/chartDrawing">
    <cdr:from>
      <cdr:x>0.69463</cdr:x>
      <cdr:y>0.79571</cdr:y>
    </cdr:from>
    <cdr:to>
      <cdr:x>0.80407</cdr:x>
      <cdr:y>0.95239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6434741" y="4829825"/>
          <a:ext cx="1013800" cy="951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Прочие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налоговые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доходы</a:t>
          </a:r>
        </a:p>
      </cdr:txBody>
    </cdr:sp>
  </cdr:relSizeAnchor>
  <cdr:relSizeAnchor xmlns:cdr="http://schemas.openxmlformats.org/drawingml/2006/chartDrawing">
    <cdr:from>
      <cdr:x>0.85141</cdr:x>
      <cdr:y>0.82501</cdr:y>
    </cdr:from>
    <cdr:to>
      <cdr:x>0.9598</cdr:x>
      <cdr:y>0.92473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7918864" y="5015393"/>
          <a:ext cx="1008123" cy="60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Неналоговые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 доходы</a:t>
          </a:r>
        </a:p>
      </cdr:txBody>
    </cdr:sp>
  </cdr:relSizeAnchor>
  <cdr:relSizeAnchor xmlns:cdr="http://schemas.openxmlformats.org/drawingml/2006/chartDrawing">
    <cdr:from>
      <cdr:x>0.57863</cdr:x>
      <cdr:y>0.13794</cdr:y>
    </cdr:from>
    <cdr:to>
      <cdr:x>0.76662</cdr:x>
      <cdr:y>0.17788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360148" y="837299"/>
          <a:ext cx="1741504" cy="2424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21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972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,1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 </a:t>
          </a:r>
        </a:p>
      </cdr:txBody>
    </cdr:sp>
  </cdr:relSizeAnchor>
  <cdr:relSizeAnchor xmlns:cdr="http://schemas.openxmlformats.org/drawingml/2006/chartDrawing">
    <cdr:from>
      <cdr:x>0.57964</cdr:x>
      <cdr:y>0.19502</cdr:y>
    </cdr:from>
    <cdr:to>
      <cdr:x>0.76763</cdr:x>
      <cdr:y>0.24036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5369487" y="1183724"/>
          <a:ext cx="1741468" cy="275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25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139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,5 тыс.рублей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0.03115</cdr:x>
      <cdr:y>0</cdr:y>
    </cdr:from>
    <cdr:to>
      <cdr:x>0.99358</cdr:x>
      <cdr:y>0.11388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9583" y="0"/>
          <a:ext cx="8947134" cy="6952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i="0" dirty="0">
              <a:latin typeface="Times New Roman" pitchFamily="18" charset="0"/>
              <a:cs typeface="Times New Roman" pitchFamily="18" charset="0"/>
            </a:rPr>
            <a:t>ПОСТУПЛЕНИЕ</a:t>
          </a:r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 НАЛОГОВ В РАЙОННЫЙ БЮДЖЕТ </a:t>
          </a:r>
        </a:p>
        <a:p xmlns:a="http://schemas.openxmlformats.org/drawingml/2006/main">
          <a:pPr algn="ctr"/>
          <a:r>
            <a:rPr lang="ru-RU" sz="1800" b="1" i="0" baseline="0" dirty="0">
              <a:latin typeface="Times New Roman" pitchFamily="18" charset="0"/>
              <a:cs typeface="Times New Roman" pitchFamily="18" charset="0"/>
            </a:rPr>
            <a:t>ПО ОСНОВНЫМ БЮДЖЕТООБРАЗУЮЩИМ ПРЕДПРИЯТИЯМ</a:t>
          </a:r>
          <a:endParaRPr lang="ru-RU" sz="1800" b="1" i="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0.00642</cdr:x>
      <cdr:y>0.06585</cdr:y>
    </cdr:from>
    <cdr:to>
      <cdr:x>0.10024</cdr:x>
      <cdr:y>0.10695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0" y="409575"/>
          <a:ext cx="790576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>
              <a:latin typeface="Times New Roman" pitchFamily="18" charset="0"/>
              <a:cs typeface="Times New Roman" pitchFamily="18" charset="0"/>
            </a:rPr>
            <a:t>тыс.руб.</a:t>
          </a:r>
        </a:p>
      </cdr:txBody>
    </cdr:sp>
  </cdr:relSizeAnchor>
  <cdr:relSizeAnchor xmlns:cdr="http://schemas.openxmlformats.org/drawingml/2006/chartDrawing">
    <cdr:from>
      <cdr:x>0.03115</cdr:x>
      <cdr:y>0.01072</cdr:y>
    </cdr:from>
    <cdr:to>
      <cdr:x>0.99358</cdr:x>
      <cdr:y>0.07376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47651" y="66676"/>
          <a:ext cx="7639049" cy="390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i="1" baseline="0">
              <a:latin typeface="Times New Roman" pitchFamily="18" charset="0"/>
              <a:cs typeface="Times New Roman" pitchFamily="18" charset="0"/>
            </a:rPr>
            <a:t> </a:t>
          </a:r>
          <a:endParaRPr lang="ru-RU" sz="1600" b="1" i="1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0.15246</cdr:x>
      <cdr:y>0.84959</cdr:y>
    </cdr:from>
    <cdr:to>
      <cdr:x>0.25067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19412" y="53134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0.04326</cdr:x>
      <cdr:y>0.794</cdr:y>
    </cdr:from>
    <cdr:to>
      <cdr:x>0.14147</cdr:x>
      <cdr:y>0.94442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95536" y="5445224"/>
          <a:ext cx="898032" cy="10315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УКПП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"Коммунальник"</a:t>
          </a:r>
        </a:p>
        <a:p xmlns:a="http://schemas.openxmlformats.org/drawingml/2006/main">
          <a:pPr algn="ctr"/>
          <a:endParaRPr lang="ru-RU" sz="1100" dirty="0"/>
        </a:p>
      </cdr:txBody>
    </cdr:sp>
  </cdr:relSizeAnchor>
  <cdr:relSizeAnchor xmlns:cdr="http://schemas.openxmlformats.org/drawingml/2006/chartDrawing">
    <cdr:from>
      <cdr:x>0.16925</cdr:x>
      <cdr:y>0.794</cdr:y>
    </cdr:from>
    <cdr:to>
      <cdr:x>0.26747</cdr:x>
      <cdr:y>0.90969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47664" y="5445224"/>
          <a:ext cx="898124" cy="7934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ОАО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"Молочные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горки"</a:t>
          </a:r>
        </a:p>
      </cdr:txBody>
    </cdr:sp>
  </cdr:relSizeAnchor>
  <cdr:relSizeAnchor xmlns:cdr="http://schemas.openxmlformats.org/drawingml/2006/chartDrawing">
    <cdr:from>
      <cdr:x>0.43528</cdr:x>
      <cdr:y>0.79794</cdr:y>
    </cdr:from>
    <cdr:to>
      <cdr:x>0.53606</cdr:x>
      <cdr:y>0.90452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046493" y="4871843"/>
          <a:ext cx="936891" cy="6507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t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Горецкое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райпо</a:t>
          </a:r>
        </a:p>
      </cdr:txBody>
    </cdr:sp>
  </cdr:relSizeAnchor>
  <cdr:relSizeAnchor xmlns:cdr="http://schemas.openxmlformats.org/drawingml/2006/chartDrawing">
    <cdr:from>
      <cdr:x>0.25588</cdr:x>
      <cdr:y>0.794</cdr:y>
    </cdr:from>
    <cdr:to>
      <cdr:x>0.37268</cdr:x>
      <cdr:y>0.88442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339752" y="5445224"/>
          <a:ext cx="1068019" cy="620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ЧУПП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"Прометей"</a:t>
          </a:r>
        </a:p>
      </cdr:txBody>
    </cdr:sp>
  </cdr:relSizeAnchor>
  <cdr:relSizeAnchor xmlns:cdr="http://schemas.openxmlformats.org/drawingml/2006/chartDrawing">
    <cdr:from>
      <cdr:x>0.59631</cdr:x>
      <cdr:y>0.79534</cdr:y>
    </cdr:from>
    <cdr:to>
      <cdr:x>0.72234</cdr:x>
      <cdr:y>0.97504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5543577" y="4855967"/>
          <a:ext cx="1171548" cy="10971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КСУП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 "Овсянка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им.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И.И.Мельника"</a:t>
          </a:r>
        </a:p>
      </cdr:txBody>
    </cdr:sp>
  </cdr:relSizeAnchor>
  <cdr:relSizeAnchor xmlns:cdr="http://schemas.openxmlformats.org/drawingml/2006/chartDrawing">
    <cdr:from>
      <cdr:x>0.51434</cdr:x>
      <cdr:y>0.79295</cdr:y>
    </cdr:from>
    <cdr:to>
      <cdr:x>0.62602</cdr:x>
      <cdr:y>0.90952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4781481" y="4841376"/>
          <a:ext cx="1038222" cy="711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ОАО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"Горецкая </a:t>
          </a:r>
        </a:p>
        <a:p xmlns:a="http://schemas.openxmlformats.org/drawingml/2006/main">
          <a:pPr algn="ctr"/>
          <a:r>
            <a:rPr lang="ru-RU" sz="1400">
              <a:latin typeface="Times New Roman" pitchFamily="18" charset="0"/>
              <a:cs typeface="Times New Roman" pitchFamily="18" charset="0"/>
            </a:rPr>
            <a:t>РАПТ"</a:t>
          </a:r>
        </a:p>
      </cdr:txBody>
    </cdr:sp>
  </cdr:relSizeAnchor>
  <cdr:relSizeAnchor xmlns:cdr="http://schemas.openxmlformats.org/drawingml/2006/chartDrawing">
    <cdr:from>
      <cdr:x>0.86158</cdr:x>
      <cdr:y>0.82501</cdr:y>
    </cdr:from>
    <cdr:to>
      <cdr:x>0.9598</cdr:x>
      <cdr:y>0.97542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8021544" y="50153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0.35038</cdr:x>
      <cdr:y>0.794</cdr:y>
    </cdr:from>
    <cdr:to>
      <cdr:x>0.45428</cdr:x>
      <cdr:y>0.91211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203848" y="5445224"/>
          <a:ext cx="950061" cy="809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РУП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"Учхоз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БГСХА"</a:t>
          </a:r>
        </a:p>
      </cdr:txBody>
    </cdr:sp>
  </cdr:relSizeAnchor>
  <cdr:relSizeAnchor xmlns:cdr="http://schemas.openxmlformats.org/drawingml/2006/chartDrawing">
    <cdr:from>
      <cdr:x>0.5945</cdr:x>
      <cdr:y>0.164</cdr:y>
    </cdr:from>
    <cdr:to>
      <cdr:x>0.77175</cdr:x>
      <cdr:y>0.21548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436096" y="1124744"/>
          <a:ext cx="1620774" cy="353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4 338,3 тыс.рублей</a:t>
          </a:r>
        </a:p>
      </cdr:txBody>
    </cdr:sp>
  </cdr:relSizeAnchor>
  <cdr:relSizeAnchor xmlns:cdr="http://schemas.openxmlformats.org/drawingml/2006/chartDrawing">
    <cdr:from>
      <cdr:x>0.5945</cdr:x>
      <cdr:y>0.2165</cdr:y>
    </cdr:from>
    <cdr:to>
      <cdr:x>0.77586</cdr:x>
      <cdr:y>0.26018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5436096" y="1484784"/>
          <a:ext cx="1658356" cy="299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5 292,7 тыс.рублей</a:t>
          </a:r>
        </a:p>
      </cdr:txBody>
    </cdr:sp>
  </cdr:relSizeAnchor>
  <cdr:relSizeAnchor xmlns:cdr="http://schemas.openxmlformats.org/drawingml/2006/chartDrawing">
    <cdr:from>
      <cdr:x>0.69364</cdr:x>
      <cdr:y>0.79251</cdr:y>
    </cdr:from>
    <cdr:to>
      <cdr:x>0.815</cdr:x>
      <cdr:y>0.88144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6342644" y="5435033"/>
          <a:ext cx="1109676" cy="609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ОАО "Горкилен"</a:t>
          </a:r>
        </a:p>
      </cdr:txBody>
    </cdr:sp>
  </cdr:relSizeAnchor>
  <cdr:relSizeAnchor xmlns:cdr="http://schemas.openxmlformats.org/drawingml/2006/chartDrawing">
    <cdr:from>
      <cdr:x>0.88587</cdr:x>
      <cdr:y>0.794</cdr:y>
    </cdr:from>
    <cdr:to>
      <cdr:x>0.99448</cdr:x>
      <cdr:y>0.91413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8100392" y="5445224"/>
          <a:ext cx="993130" cy="823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УП "Горецкий элеватор"</a:t>
          </a:r>
        </a:p>
      </cdr:txBody>
    </cdr:sp>
  </cdr:relSizeAnchor>
  <cdr:relSizeAnchor xmlns:cdr="http://schemas.openxmlformats.org/drawingml/2006/chartDrawing">
    <cdr:from>
      <cdr:x>0.79137</cdr:x>
      <cdr:y>0.794</cdr:y>
    </cdr:from>
    <cdr:to>
      <cdr:x>0.90305</cdr:x>
      <cdr:y>0.91057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7236296" y="5445224"/>
          <a:ext cx="1021202" cy="799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ООО </a:t>
          </a:r>
        </a:p>
        <a:p xmlns:a="http://schemas.openxmlformats.org/drawingml/2006/main">
          <a:pPr algn="ctr"/>
          <a:r>
            <a:rPr lang="ru-RU" sz="1400" dirty="0">
              <a:latin typeface="Times New Roman" pitchFamily="18" charset="0"/>
              <a:cs typeface="Times New Roman" pitchFamily="18" charset="0"/>
            </a:rPr>
            <a:t>"Ремком"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0.27163</cdr:x>
      <cdr:y>0.35556</cdr:y>
    </cdr:from>
    <cdr:to>
      <cdr:x>0.35303</cdr:x>
      <cdr:y>0.41142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83769" y="2304256"/>
          <a:ext cx="744322" cy="3620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17,5 %</a:t>
          </a:r>
        </a:p>
      </cdr:txBody>
    </cdr:sp>
  </cdr:relSizeAnchor>
  <cdr:relSizeAnchor xmlns:cdr="http://schemas.openxmlformats.org/drawingml/2006/chartDrawing">
    <cdr:from>
      <cdr:x>0.17713</cdr:x>
      <cdr:y>0.45556</cdr:y>
    </cdr:from>
    <cdr:to>
      <cdr:x>0.2872</cdr:x>
      <cdr:y>0.5164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19673" y="2952328"/>
          <a:ext cx="1006480" cy="3942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2,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6</a:t>
          </a:r>
          <a:r>
            <a:rPr lang="ru-RU" sz="1400" baseline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0.17713</cdr:x>
      <cdr:y>0.50202</cdr:y>
    </cdr:from>
    <cdr:to>
      <cdr:x>0.28398</cdr:x>
      <cdr:y>0.54646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19673" y="3253430"/>
          <a:ext cx="977036" cy="288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4,1</a:t>
          </a:r>
          <a:r>
            <a:rPr lang="en-US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0.41338</cdr:x>
      <cdr:y>0.28889</cdr:y>
    </cdr:from>
    <cdr:to>
      <cdr:x>0.48425</cdr:x>
      <cdr:y>0.35884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779913" y="1872208"/>
          <a:ext cx="648072" cy="453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7,8%</a:t>
          </a:r>
        </a:p>
      </cdr:txBody>
    </cdr:sp>
  </cdr:relSizeAnchor>
  <cdr:relSizeAnchor xmlns:cdr="http://schemas.openxmlformats.org/drawingml/2006/chartDrawing">
    <cdr:from>
      <cdr:x>0.61025</cdr:x>
      <cdr:y>0.34444</cdr:y>
    </cdr:from>
    <cdr:to>
      <cdr:x>0.68978</cdr:x>
      <cdr:y>0.40309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580113" y="2232248"/>
          <a:ext cx="727222" cy="3800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24,9 %</a:t>
          </a:r>
        </a:p>
      </cdr:txBody>
    </cdr:sp>
  </cdr:relSizeAnchor>
  <cdr:relSizeAnchor xmlns:cdr="http://schemas.openxmlformats.org/drawingml/2006/chartDrawing">
    <cdr:from>
      <cdr:x>0.74412</cdr:x>
      <cdr:y>0.44444</cdr:y>
    </cdr:from>
    <cdr:to>
      <cdr:x>0.81724</cdr:x>
      <cdr:y>0.48889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804249" y="2880320"/>
          <a:ext cx="668609" cy="2880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3,1 %</a:t>
          </a:r>
        </a:p>
      </cdr:txBody>
    </cdr:sp>
  </cdr:relSizeAnchor>
  <cdr:relSizeAnchor xmlns:cdr="http://schemas.openxmlformats.org/drawingml/2006/chartDrawing">
    <cdr:from>
      <cdr:x>0.74412</cdr:x>
      <cdr:y>0.48333</cdr:y>
    </cdr:from>
    <cdr:to>
      <cdr:x>0.81373</cdr:x>
      <cdr:y>0.51667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6804249" y="3132326"/>
          <a:ext cx="636514" cy="2160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3,1 %</a:t>
          </a:r>
        </a:p>
      </cdr:txBody>
    </cdr:sp>
  </cdr:relSizeAnchor>
  <cdr:relSizeAnchor xmlns:cdr="http://schemas.openxmlformats.org/drawingml/2006/chartDrawing">
    <cdr:from>
      <cdr:x>0.47638</cdr:x>
      <cdr:y>0.61111</cdr:y>
    </cdr:from>
    <cdr:to>
      <cdr:x>0.56005</cdr:x>
      <cdr:y>0.66551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355977" y="3960440"/>
          <a:ext cx="765079" cy="3525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36,7 %</a:t>
          </a:r>
        </a:p>
      </cdr:txBody>
    </cdr:sp>
  </cdr:relSizeAnchor>
  <cdr:relSizeAnchor xmlns:cdr="http://schemas.openxmlformats.org/drawingml/2006/chartDrawing">
    <cdr:from>
      <cdr:x>0.82995</cdr:x>
      <cdr:y>0.1101</cdr:y>
    </cdr:from>
    <cdr:to>
      <cdr:x>0.96193</cdr:x>
      <cdr:y>0.25907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722335" y="669112"/>
          <a:ext cx="1228016" cy="9052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0.81845</cdr:x>
      <cdr:y>0.1013</cdr:y>
    </cdr:from>
    <cdr:to>
      <cdr:x>0.9792</cdr:x>
      <cdr:y>0.24331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7618285" y="615779"/>
          <a:ext cx="1496289" cy="8633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ВСЕГО: 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56 943,2</a:t>
          </a: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0.62244</cdr:x>
      <cdr:y>0.63302</cdr:y>
    </cdr:from>
    <cdr:to>
      <cdr:x>0.99466</cdr:x>
      <cdr:y>0.9809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A6CC6B02-7F0C-4190-B9FA-940405C5CA0F}"/>
            </a:ext>
          </a:extLst>
        </cdr:cNvPr>
        <cdr:cNvSpPr txBox="1"/>
      </cdr:nvSpPr>
      <cdr:spPr>
        <a:xfrm xmlns:a="http://schemas.openxmlformats.org/drawingml/2006/main">
          <a:off x="5789543" y="3843131"/>
          <a:ext cx="3462130" cy="2112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в том числе: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социальная сфера 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40 925,8 тыс</a:t>
          </a:r>
          <a:r>
            <a: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рублей </a:t>
          </a: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(71,9%);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ru-RU" sz="5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народно-хозяйственный комплекс 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11 532,4 тыс</a:t>
          </a:r>
          <a:r>
            <a: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рублей </a:t>
          </a: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(20,1%);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0" lang="ru-RU" sz="5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общегосударственная деятельность</a:t>
          </a:r>
        </a:p>
        <a:p xmlns:a="http://schemas.openxmlformats.org/drawingml/2006/main"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4 430,8 тыс</a:t>
          </a:r>
          <a:r>
            <a: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рублей </a:t>
          </a:r>
          <a:r>
            <a:rPr kumimoji="0" lang="ru-RU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(7,8 %).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0.563</cdr:x>
      <cdr:y>0.11151</cdr:y>
    </cdr:from>
    <cdr:to>
      <cdr:x>0.77244</cdr:x>
      <cdr:y>0.15606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48065" y="764736"/>
          <a:ext cx="1915127" cy="3055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1 449,5  </a:t>
          </a:r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тыс. рублей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0.563</cdr:x>
      <cdr:y>0.143</cdr:y>
    </cdr:from>
    <cdr:to>
      <cdr:x>0.76476</cdr:x>
      <cdr:y>0.19067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48065" y="980728"/>
          <a:ext cx="1844893" cy="3269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1 726,9 тыс. рублей</a:t>
          </a:r>
        </a:p>
      </cdr:txBody>
    </cdr:sp>
  </cdr:relSizeAnchor>
  <cdr:relSizeAnchor xmlns:cdr="http://schemas.openxmlformats.org/drawingml/2006/chartDrawing">
    <cdr:from>
      <cdr:x>0.563</cdr:x>
      <cdr:y>0.185</cdr:y>
    </cdr:from>
    <cdr:to>
      <cdr:x>0.76862</cdr:x>
      <cdr:y>0.23402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148065" y="1268760"/>
          <a:ext cx="1880189" cy="33617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1 726,5 тыс. рублей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0.626</cdr:x>
      <cdr:y>0.2795</cdr:y>
    </cdr:from>
    <cdr:to>
      <cdr:x>0.80256</cdr:x>
      <cdr:y>0.323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24129" y="1916832"/>
          <a:ext cx="1614464" cy="298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587,9 </a:t>
          </a:r>
          <a:r>
            <a:rPr lang="ru-RU" sz="1400" dirty="0">
              <a:latin typeface="Times New Roman" pitchFamily="18" charset="0"/>
              <a:cs typeface="Times New Roman" pitchFamily="18" charset="0"/>
            </a:rPr>
            <a:t>тыс.рублей</a:t>
          </a:r>
        </a:p>
      </cdr:txBody>
    </cdr:sp>
  </cdr:relSizeAnchor>
  <cdr:relSizeAnchor xmlns:cdr="http://schemas.openxmlformats.org/drawingml/2006/chartDrawing">
    <cdr:from>
      <cdr:x>0.68344</cdr:x>
      <cdr:y>0.42297</cdr:y>
    </cdr:from>
    <cdr:to>
      <cdr:x>0.81061</cdr:x>
      <cdr:y>0.45518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52836" y="2568348"/>
          <a:ext cx="1182120" cy="195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0.68618</cdr:x>
      <cdr:y>0.45938</cdr:y>
    </cdr:from>
    <cdr:to>
      <cdr:x>0.81336</cdr:x>
      <cdr:y>0.4888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378348" y="2789464"/>
          <a:ext cx="1182121" cy="1785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0.626</cdr:x>
      <cdr:y>0.3425</cdr:y>
    </cdr:from>
    <cdr:to>
      <cdr:x>0.81811</cdr:x>
      <cdr:y>0.38093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724129" y="2348880"/>
          <a:ext cx="1756654" cy="26355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810,9 тыс.рублей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20.10.2022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20.10.2022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20.10.2022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20.10.2022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20.10.2022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20.10.2022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20.10.2022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20.10.2022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20.10.2022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20.10.2022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9C25D-687C-4E2F-9EF9-526DE4E10321}" type="datetimeFigureOut">
              <a:rPr lang="ru-RU" smtClean="0"/>
              <a:t>20.10.2022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D9C25D-687C-4E2F-9EF9-526DE4E10321}" type="datetimeFigureOut">
              <a:rPr lang="ru-RU" smtClean="0"/>
              <a:t>20.10.2022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BF143A-FE14-4087-9AE6-53ACF78B5A6F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548681"/>
            <a:ext cx="9036496" cy="5040559"/>
          </a:xfrm>
        </p:spPr>
        <p:txBody>
          <a:bodyPr>
            <a:noAutofit/>
          </a:bodyPr>
          <a:lstStyle/>
          <a:p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консолидированного бюджета </a:t>
            </a:r>
            <a:b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Горецкого района </a:t>
            </a:r>
            <a:b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9 </a:t>
            </a:r>
            <a:r>
              <a:rPr lang="ru-RU" sz="5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Месяцев</a:t>
            </a: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5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года</a:t>
            </a:r>
          </a:p>
        </p:txBody>
      </p:sp>
    </p:spTree>
    <p:extLst>
      <p:ext uri="{BB962C8B-B14F-4D97-AF65-F5344CB8AC3E}">
        <p14:creationId xmlns:p14="http://schemas.microsoft.com/office/powerpoint/2010/main" val="348404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37C03DFE-B0E4-465C-ADE0-88D33BD815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83452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073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D5DEC73C-AE2C-4429-A811-F93B83EC84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647854"/>
              </p:ext>
            </p:extLst>
          </p:nvPr>
        </p:nvGraphicFramePr>
        <p:xfrm>
          <a:off x="0" y="0"/>
          <a:ext cx="9144001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021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3B303ABE-3C40-44CD-A123-8F2E3D8A15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054395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8988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296401"/>
              </p:ext>
            </p:extLst>
          </p:nvPr>
        </p:nvGraphicFramePr>
        <p:xfrm>
          <a:off x="-1" y="188640"/>
          <a:ext cx="9144001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428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073942"/>
              </p:ext>
            </p:extLst>
          </p:nvPr>
        </p:nvGraphicFramePr>
        <p:xfrm>
          <a:off x="-1" y="0"/>
          <a:ext cx="914400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0119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497366"/>
              </p:ext>
            </p:extLst>
          </p:nvPr>
        </p:nvGraphicFramePr>
        <p:xfrm>
          <a:off x="-1" y="0"/>
          <a:ext cx="914400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945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2413</TotalTime>
  <Words>413</Words>
  <Application>Microsoft Office PowerPoint</Application>
  <PresentationFormat>Экран (4:3)</PresentationFormat>
  <Paragraphs>189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6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Исполнение консолидированного бюджета  Горецкого района  за 9 Месяцев  2022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Финансовый отдел Горецкого РИК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Горецкого района  за 2014 год</dc:title>
  <dc:creator>Максим Брындиков</dc:creator>
  <cp:lastModifiedBy>Пашинский Василий Иванович</cp:lastModifiedBy>
  <cp:revision>243</cp:revision>
  <cp:lastPrinted>2020-07-09T05:32:50Z</cp:lastPrinted>
  <dcterms:created xsi:type="dcterms:W3CDTF">2015-02-03T13:21:27Z</dcterms:created>
  <dcterms:modified xsi:type="dcterms:W3CDTF">2022-10-20T05:21:56Z</dcterms:modified>
</cp:coreProperties>
</file>