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League Spartan" charset="0"/>
      <p:regular r:id="rId14"/>
    </p:embeddedFont>
    <p:embeddedFont>
      <p:font typeface="Montserrat Semi-Bold Italics" charset="-5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5894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56698" y="2387829"/>
            <a:ext cx="6534491" cy="5511342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8975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78202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088612" y="9258300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214615" y="2220949"/>
            <a:ext cx="6709253" cy="5845101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8540002" y="2520315"/>
            <a:ext cx="6058479" cy="5246370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1147" r="-21147"/>
              </a:stretch>
            </a:blipFill>
          </p:spPr>
        </p:sp>
      </p:grpSp>
      <p:sp>
        <p:nvSpPr>
          <p:cNvPr id="30" name="AutoShape 30"/>
          <p:cNvSpPr/>
          <p:nvPr/>
        </p:nvSpPr>
        <p:spPr>
          <a:xfrm rot="-3705113">
            <a:off x="14301451" y="652257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-7186693">
            <a:off x="14263267" y="3658214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2"/>
          <p:cNvSpPr txBox="1"/>
          <p:nvPr/>
        </p:nvSpPr>
        <p:spPr>
          <a:xfrm>
            <a:off x="1024403" y="3303303"/>
            <a:ext cx="6148566" cy="258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0"/>
              </a:lnSpc>
            </a:pPr>
            <a:r>
              <a:rPr lang="en-US" sz="6700">
                <a:solidFill>
                  <a:srgbClr val="606060"/>
                </a:solidFill>
                <a:latin typeface="League Spartan"/>
              </a:rPr>
              <a:t>МОБИЛЬНОЕ ПРИЛОЖЕНИЕ ФОНДА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6134909"/>
            <a:ext cx="2644373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100" spc="84">
                <a:solidFill>
                  <a:srgbClr val="606060"/>
                </a:solidFill>
                <a:latin typeface="Montserrat Semi-Bold Italics"/>
              </a:rPr>
              <a:t>ЯНВАРЬ, 2023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25893" y="1034185"/>
            <a:ext cx="12685010" cy="82241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4250" y="4024273"/>
            <a:ext cx="5181643" cy="171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4462">
                <a:solidFill>
                  <a:srgbClr val="606060"/>
                </a:solidFill>
                <a:latin typeface="League Spartan"/>
              </a:rPr>
              <a:t>Информация </a:t>
            </a:r>
          </a:p>
          <a:p>
            <a:pPr algn="ctr">
              <a:lnSpc>
                <a:spcPts val="4462"/>
              </a:lnSpc>
            </a:pPr>
            <a:r>
              <a:rPr lang="en-US" sz="4462">
                <a:solidFill>
                  <a:srgbClr val="606060"/>
                </a:solidFill>
                <a:latin typeface="League Spartan"/>
              </a:rPr>
              <a:t>о порядке расчета страхового стажа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41073" y="2476611"/>
            <a:ext cx="3684318" cy="76068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66563" y="2327038"/>
            <a:ext cx="3829207" cy="79059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55327" y="104388"/>
            <a:ext cx="4931891" cy="101826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4823303"/>
            <a:ext cx="4328386" cy="128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</a:pPr>
            <a:r>
              <a:rPr lang="en-US" sz="4964">
                <a:solidFill>
                  <a:srgbClr val="606060"/>
                </a:solidFill>
                <a:latin typeface="League Spartan"/>
              </a:rPr>
              <a:t>Кабинет пользователя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43988" y="1817971"/>
            <a:ext cx="3918188" cy="80896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42456" y="1227711"/>
            <a:ext cx="4270805" cy="8817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39671" y="662016"/>
            <a:ext cx="4574969" cy="94456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4793074"/>
            <a:ext cx="4328386" cy="1916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</a:pPr>
            <a:r>
              <a:rPr lang="en-US" sz="4964">
                <a:solidFill>
                  <a:srgbClr val="606060"/>
                </a:solidFill>
                <a:latin typeface="League Spartan"/>
              </a:rPr>
              <a:t>Настройки</a:t>
            </a:r>
          </a:p>
          <a:p>
            <a:pPr algn="ctr">
              <a:lnSpc>
                <a:spcPts val="4964"/>
              </a:lnSpc>
            </a:pPr>
            <a:r>
              <a:rPr lang="en-US" sz="4964">
                <a:solidFill>
                  <a:srgbClr val="606060"/>
                </a:solidFill>
                <a:latin typeface="League Spartan"/>
              </a:rPr>
              <a:t>мобильного приложения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9" name="AutoShape 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369337" y="2427478"/>
            <a:ext cx="5156985" cy="5954948"/>
            <a:chOff x="0" y="0"/>
            <a:chExt cx="54991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2353" r="-32353"/>
              </a:stretch>
            </a:blip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7753" y="3995307"/>
            <a:ext cx="5183666" cy="518366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57753" y="2174151"/>
            <a:ext cx="8578106" cy="1741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0"/>
              </a:lnSpc>
            </a:pPr>
            <a:r>
              <a:rPr lang="en-US" sz="6700">
                <a:solidFill>
                  <a:srgbClr val="606060"/>
                </a:solidFill>
                <a:latin typeface="League Spartan"/>
              </a:rPr>
              <a:t>Скачать мобильное приложение можно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1016" y="2696102"/>
            <a:ext cx="3342258" cy="55425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90354" y="3171052"/>
            <a:ext cx="2900485" cy="5988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58874" y="3600572"/>
            <a:ext cx="3067463" cy="63332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71174" y="257810"/>
            <a:ext cx="4857582" cy="100291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133475"/>
            <a:ext cx="11094556" cy="742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606060"/>
                </a:solidFill>
                <a:latin typeface="League Spartan"/>
              </a:rPr>
              <a:t>Вход в мобильное приложение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6948" y="1187852"/>
            <a:ext cx="4290699" cy="88587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64136" y="1190733"/>
            <a:ext cx="4285392" cy="88478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70612" y="302754"/>
            <a:ext cx="4719391" cy="974387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3486776"/>
            <a:ext cx="5112130" cy="339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</a:pPr>
            <a:r>
              <a:rPr lang="en-US" sz="4450" dirty="0" err="1">
                <a:solidFill>
                  <a:srgbClr val="606060"/>
                </a:solidFill>
                <a:latin typeface="League Spartan"/>
              </a:rPr>
              <a:t>Услуги</a:t>
            </a:r>
            <a:r>
              <a:rPr lang="en-US" sz="445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4450" dirty="0" err="1">
                <a:solidFill>
                  <a:srgbClr val="606060"/>
                </a:solidFill>
                <a:latin typeface="League Spartan"/>
              </a:rPr>
              <a:t>Фонда</a:t>
            </a:r>
            <a:r>
              <a:rPr lang="en-US" sz="4450" dirty="0">
                <a:solidFill>
                  <a:srgbClr val="606060"/>
                </a:solidFill>
                <a:latin typeface="League Spartan"/>
              </a:rPr>
              <a:t>:</a:t>
            </a:r>
          </a:p>
          <a:p>
            <a:pPr algn="ctr">
              <a:lnSpc>
                <a:spcPts val="4450"/>
              </a:lnSpc>
            </a:pPr>
            <a:endParaRPr lang="en-US" sz="4450" dirty="0">
              <a:solidFill>
                <a:srgbClr val="606060"/>
              </a:solidFill>
              <a:latin typeface="League Spartan"/>
            </a:endParaRPr>
          </a:p>
          <a:p>
            <a:pPr marL="960903" lvl="1" indent="-480452">
              <a:lnSpc>
                <a:spcPts val="4450"/>
              </a:lnSpc>
              <a:buFont typeface="Arial"/>
              <a:buChar char="•"/>
            </a:pPr>
            <a:r>
              <a:rPr lang="en-US" sz="4450" dirty="0" err="1">
                <a:solidFill>
                  <a:srgbClr val="606060"/>
                </a:solidFill>
                <a:latin typeface="League Spartan"/>
              </a:rPr>
              <a:t>данные</a:t>
            </a:r>
            <a:r>
              <a:rPr lang="en-US" sz="445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4450" dirty="0" err="1">
                <a:solidFill>
                  <a:srgbClr val="606060"/>
                </a:solidFill>
                <a:latin typeface="League Spartan"/>
              </a:rPr>
              <a:t>свидетельства</a:t>
            </a:r>
            <a:r>
              <a:rPr lang="en-US" sz="445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4450" dirty="0" err="1">
                <a:solidFill>
                  <a:srgbClr val="606060"/>
                </a:solidFill>
                <a:latin typeface="League Spartan"/>
              </a:rPr>
              <a:t>социального</a:t>
            </a:r>
            <a:r>
              <a:rPr lang="en-US" sz="445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4450" dirty="0" err="1">
                <a:solidFill>
                  <a:srgbClr val="606060"/>
                </a:solidFill>
                <a:latin typeface="League Spartan"/>
              </a:rPr>
              <a:t>страхования</a:t>
            </a:r>
            <a:endParaRPr lang="en-US" sz="4450" dirty="0">
              <a:solidFill>
                <a:srgbClr val="606060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45854" y="1226579"/>
            <a:ext cx="4441288" cy="9169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209" y="3084565"/>
            <a:ext cx="3488459" cy="7202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85430" y="1576474"/>
            <a:ext cx="4218895" cy="8710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96314" y="3608283"/>
            <a:ext cx="3234799" cy="6678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212192" y="139801"/>
            <a:ext cx="4967663" cy="102564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10034"/>
            <a:ext cx="6541595" cy="509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5780" lvl="1" indent="-417890">
              <a:lnSpc>
                <a:spcPts val="3871"/>
              </a:lnSpc>
              <a:buFont typeface="Arial"/>
              <a:buChar char="•"/>
            </a:pPr>
            <a:r>
              <a:rPr lang="en-US" sz="3871" dirty="0" err="1">
                <a:solidFill>
                  <a:srgbClr val="606060"/>
                </a:solidFill>
                <a:latin typeface="League Spartan"/>
              </a:rPr>
              <a:t>трудовая</a:t>
            </a:r>
            <a:r>
              <a:rPr lang="en-US" sz="3871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3871" dirty="0" err="1">
                <a:solidFill>
                  <a:srgbClr val="606060"/>
                </a:solidFill>
                <a:latin typeface="League Spartan"/>
              </a:rPr>
              <a:t>деятельность</a:t>
            </a:r>
            <a:endParaRPr lang="en-US" sz="3871" dirty="0">
              <a:solidFill>
                <a:srgbClr val="606060"/>
              </a:solidFill>
              <a:latin typeface="League Spartan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9299" y="400435"/>
            <a:ext cx="4805271" cy="99211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" y="2911592"/>
            <a:ext cx="3470626" cy="71656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24200" y="2575884"/>
            <a:ext cx="3633224" cy="75013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76164" y="2651855"/>
            <a:ext cx="3714808" cy="766976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05756" y="988000"/>
            <a:ext cx="9070408" cy="50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5781" lvl="1" indent="-417890" algn="l">
              <a:lnSpc>
                <a:spcPts val="3871"/>
              </a:lnSpc>
              <a:spcBef>
                <a:spcPct val="0"/>
              </a:spcBef>
              <a:buFont typeface="Arial"/>
              <a:buChar char="•"/>
            </a:pPr>
            <a:r>
              <a:rPr lang="en-US" sz="3871" u="none" dirty="0" err="1">
                <a:solidFill>
                  <a:srgbClr val="606060"/>
                </a:solidFill>
                <a:latin typeface="League Spartan"/>
              </a:rPr>
              <a:t>обязательные</a:t>
            </a:r>
            <a:r>
              <a:rPr lang="en-US" sz="3871" u="none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3871" u="none" dirty="0" err="1">
                <a:solidFill>
                  <a:srgbClr val="606060"/>
                </a:solidFill>
                <a:latin typeface="League Spartan"/>
              </a:rPr>
              <a:t>страховые</a:t>
            </a:r>
            <a:r>
              <a:rPr lang="en-US" sz="3871" u="none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3871" u="none" dirty="0" err="1">
                <a:solidFill>
                  <a:srgbClr val="606060"/>
                </a:solidFill>
                <a:latin typeface="League Spartan"/>
              </a:rPr>
              <a:t>взносы</a:t>
            </a:r>
            <a:endParaRPr lang="en-US" sz="3871" u="none" dirty="0">
              <a:solidFill>
                <a:srgbClr val="606060"/>
              </a:solidFill>
              <a:latin typeface="League Spartan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00800" y="2014581"/>
            <a:ext cx="4023468" cy="8307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95996" y="2056430"/>
            <a:ext cx="3914735" cy="8082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408" y="1684975"/>
            <a:ext cx="4166343" cy="86020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30158" y="525959"/>
            <a:ext cx="4798275" cy="990674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095375"/>
            <a:ext cx="11708402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73" lvl="1" indent="-360337" algn="l">
              <a:lnSpc>
                <a:spcPts val="3337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606060"/>
                </a:solidFill>
                <a:latin typeface="League Spartan"/>
              </a:rPr>
              <a:t>период</a:t>
            </a:r>
            <a:r>
              <a:rPr lang="en-US" sz="360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3600" dirty="0" err="1">
                <a:solidFill>
                  <a:srgbClr val="606060"/>
                </a:solidFill>
                <a:latin typeface="League Spartan"/>
              </a:rPr>
              <a:t>работы</a:t>
            </a:r>
            <a:r>
              <a:rPr lang="en-US" sz="360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3600" dirty="0" err="1">
                <a:solidFill>
                  <a:srgbClr val="606060"/>
                </a:solidFill>
                <a:latin typeface="League Spartan"/>
              </a:rPr>
              <a:t>по</a:t>
            </a:r>
            <a:r>
              <a:rPr lang="en-US" sz="360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3600" dirty="0" err="1">
                <a:solidFill>
                  <a:srgbClr val="606060"/>
                </a:solidFill>
                <a:latin typeface="League Spartan"/>
              </a:rPr>
              <a:t>гражданско-правовому</a:t>
            </a:r>
            <a:r>
              <a:rPr lang="en-US" sz="360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3600" dirty="0" err="1">
                <a:solidFill>
                  <a:srgbClr val="606060"/>
                </a:solidFill>
                <a:latin typeface="League Spartan"/>
              </a:rPr>
              <a:t>договору</a:t>
            </a:r>
            <a:endParaRPr lang="en-US" sz="3600" dirty="0">
              <a:solidFill>
                <a:srgbClr val="606060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35631" y="1478359"/>
            <a:ext cx="4066093" cy="83950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67154" y="441941"/>
            <a:ext cx="4633254" cy="95660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1820" y="4765966"/>
            <a:ext cx="8209163" cy="156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5781" lvl="1" indent="-417890" algn="l">
              <a:lnSpc>
                <a:spcPts val="3871"/>
              </a:lnSpc>
              <a:spcBef>
                <a:spcPct val="0"/>
              </a:spcBef>
              <a:buFont typeface="Arial"/>
              <a:buChar char="•"/>
            </a:pPr>
            <a:r>
              <a:rPr lang="en-US" sz="4800" dirty="0" err="1">
                <a:solidFill>
                  <a:srgbClr val="606060"/>
                </a:solidFill>
                <a:latin typeface="League Spartan"/>
              </a:rPr>
              <a:t>выписка</a:t>
            </a:r>
            <a:r>
              <a:rPr lang="en-US" sz="4800" dirty="0">
                <a:solidFill>
                  <a:srgbClr val="606060"/>
                </a:solidFill>
                <a:latin typeface="League Spartan"/>
              </a:rPr>
              <a:t> </a:t>
            </a:r>
            <a:endParaRPr lang="ru-RU" sz="4800" dirty="0" smtClean="0">
              <a:solidFill>
                <a:srgbClr val="606060"/>
              </a:solidFill>
              <a:latin typeface="League Spartan"/>
            </a:endParaRPr>
          </a:p>
          <a:p>
            <a:pPr marL="417891" lvl="1" algn="l">
              <a:lnSpc>
                <a:spcPts val="3871"/>
              </a:lnSpc>
              <a:spcBef>
                <a:spcPct val="0"/>
              </a:spcBef>
            </a:pPr>
            <a:r>
              <a:rPr lang="ru-RU" sz="480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ru-RU" sz="4800" dirty="0" smtClean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4800" dirty="0" err="1" smtClean="0">
                <a:solidFill>
                  <a:srgbClr val="606060"/>
                </a:solidFill>
                <a:latin typeface="League Spartan"/>
              </a:rPr>
              <a:t>из</a:t>
            </a:r>
            <a:r>
              <a:rPr lang="en-US" sz="4800" dirty="0" smtClean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4800" dirty="0" err="1">
                <a:solidFill>
                  <a:srgbClr val="606060"/>
                </a:solidFill>
                <a:latin typeface="League Spartan"/>
              </a:rPr>
              <a:t>индивидуального</a:t>
            </a:r>
            <a:r>
              <a:rPr lang="en-US" sz="480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ru-RU" sz="4800" dirty="0" smtClean="0">
                <a:solidFill>
                  <a:srgbClr val="606060"/>
                </a:solidFill>
                <a:latin typeface="League Spartan"/>
              </a:rPr>
              <a:t>     </a:t>
            </a:r>
          </a:p>
          <a:p>
            <a:pPr marL="417891" lvl="1" algn="l">
              <a:lnSpc>
                <a:spcPts val="3871"/>
              </a:lnSpc>
              <a:spcBef>
                <a:spcPct val="0"/>
              </a:spcBef>
            </a:pPr>
            <a:r>
              <a:rPr lang="ru-RU" sz="4800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ru-RU" sz="4800" dirty="0" smtClean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4800" dirty="0" err="1" smtClean="0">
                <a:solidFill>
                  <a:srgbClr val="606060"/>
                </a:solidFill>
                <a:latin typeface="League Spartan"/>
              </a:rPr>
              <a:t>лицевого</a:t>
            </a:r>
            <a:r>
              <a:rPr lang="en-US" sz="4800" dirty="0" smtClean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4800" dirty="0" err="1">
                <a:solidFill>
                  <a:srgbClr val="606060"/>
                </a:solidFill>
                <a:latin typeface="League Spartan"/>
              </a:rPr>
              <a:t>счета</a:t>
            </a:r>
            <a:endParaRPr lang="en-US" sz="4800" dirty="0">
              <a:solidFill>
                <a:srgbClr val="606060"/>
              </a:solidFill>
              <a:latin typeface="League Spartan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78769" y="2679425"/>
            <a:ext cx="3482453" cy="71900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22482" y="2128632"/>
            <a:ext cx="3866657" cy="79832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30862" y="1028700"/>
            <a:ext cx="4399403" cy="90832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05756" y="310954"/>
            <a:ext cx="8609277" cy="566296"/>
            <a:chOff x="0" y="0"/>
            <a:chExt cx="11479037" cy="75506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755061" cy="75506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755061" y="119849"/>
              <a:ext cx="10723975" cy="6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r>
                <a:rPr lang="en-US" sz="2899">
                  <a:solidFill>
                    <a:srgbClr val="0D7377"/>
                  </a:solidFill>
                  <a:latin typeface="League Spartan"/>
                </a:rPr>
                <a:t>ФОНД СОЦИАЛЬНОЙ ЗАЩИТЫ НАСЕЛЕНИЯ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067124" y="310954"/>
            <a:ext cx="4869083" cy="100529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104900"/>
            <a:ext cx="4793782" cy="50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5781" lvl="1" indent="-417890" algn="l">
              <a:lnSpc>
                <a:spcPts val="3871"/>
              </a:lnSpc>
              <a:spcBef>
                <a:spcPct val="0"/>
              </a:spcBef>
              <a:buFont typeface="Arial"/>
              <a:buChar char="•"/>
            </a:pPr>
            <a:r>
              <a:rPr lang="en-US" sz="3871" dirty="0" err="1">
                <a:solidFill>
                  <a:srgbClr val="606060"/>
                </a:solidFill>
                <a:latin typeface="League Spartan"/>
              </a:rPr>
              <a:t>страховой</a:t>
            </a:r>
            <a:r>
              <a:rPr lang="en-US" sz="3871" dirty="0">
                <a:solidFill>
                  <a:srgbClr val="606060"/>
                </a:solidFill>
                <a:latin typeface="League Spartan"/>
              </a:rPr>
              <a:t> </a:t>
            </a:r>
            <a:r>
              <a:rPr lang="en-US" sz="3871" dirty="0" err="1">
                <a:solidFill>
                  <a:srgbClr val="606060"/>
                </a:solidFill>
                <a:latin typeface="League Spartan"/>
              </a:rPr>
              <a:t>стаж</a:t>
            </a:r>
            <a:endParaRPr lang="en-US" sz="3871" dirty="0">
              <a:solidFill>
                <a:srgbClr val="606060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</Words>
  <Application>Microsoft Office PowerPoint</Application>
  <PresentationFormat>Произвольный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League Spartan</vt:lpstr>
      <vt:lpstr>Montserrat Semi-Bold Italics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Minimalist Modern Real Estate Presentation</dc:title>
  <cp:lastModifiedBy>Пучкова Елена Владимировна</cp:lastModifiedBy>
  <cp:revision>2</cp:revision>
  <dcterms:created xsi:type="dcterms:W3CDTF">2006-08-16T00:00:00Z</dcterms:created>
  <dcterms:modified xsi:type="dcterms:W3CDTF">2023-01-19T10:15:10Z</dcterms:modified>
  <dc:identifier>DAFX_oqlGZw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4506287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