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33CC33"/>
    <a:srgbClr val="CC3300"/>
    <a:srgbClr val="66FF33"/>
    <a:srgbClr val="CC00CC"/>
    <a:srgbClr val="6666FF"/>
    <a:srgbClr val="3399FF"/>
    <a:srgbClr val="D6009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5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19\&#1054;&#1090;&#1095;&#1077;&#1090;%209%20&#1084;&#1077;&#1089;&#1103;&#1094;&#1077;&#1074;%202019\&#1044;&#1080;&#1072;&#1075;&#1088;&#1072;&#1084;&#1084;&#1099;%20&#1087;&#1086;%20&#1076;&#1086;&#1093;&#1086;&#1076;&#1072;&#1084;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19\&#1054;&#1090;&#1095;&#1077;&#1090;%209%20&#1084;&#1077;&#1089;&#1103;&#1094;&#1077;&#1074;%202019\&#1044;&#1080;&#1072;&#1075;&#1088;&#1072;&#1084;&#1084;&#1099;%20&#1087;&#1086;%20&#1076;&#1086;&#1093;&#1086;&#1076;&#1072;&#1084;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0\&#1054;&#1090;&#1095;&#1077;&#1090;%209%20&#1084;&#1077;&#1089;&#1103;&#1094;&#1077;&#1074;%202020\&#1089;&#1090;&#1088;&#1091;&#1082;&#1090;&#1091;&#1088;&#1072;%20&#1088;&#1072;&#1089;&#1093;&#1086;&#1076;&#1086;&#1074;1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0\&#1054;&#1090;&#1095;&#1077;&#1090;%209%20&#1084;&#1077;&#1089;&#1103;&#1094;&#1077;&#1074;%202020\&#1042;&#1085;&#1077;&#1073;&#1102;&#1076;&#1078;&#1077;&#1090;%20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19\&#1054;&#1090;&#1095;&#1077;&#1090;%209%20&#1084;&#1077;&#1089;&#1103;&#1094;&#1077;&#1074;%202019\&#1052;&#1077;&#1088;&#1086;&#1087;&#1088;&#1080;&#1103;&#1090;&#1080;&#1103;%20&#1087;&#1086;%20&#1101;&#1082;&#1086;&#1085;&#1086;&#1084;&#1080;&#1080;%20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04687231493706"/>
          <c:y val="0.17542176928158787"/>
          <c:w val="0.60129226278987113"/>
          <c:h val="0.77070770472326211"/>
        </c:manualLayout>
      </c:layout>
      <c:pie3DChart>
        <c:varyColors val="1"/>
        <c:ser>
          <c:idx val="0"/>
          <c:order val="0"/>
          <c:tx>
            <c:strRef>
              <c:f>'Табл к диагр 1'!$A$7</c:f>
              <c:strCache>
                <c:ptCount val="1"/>
                <c:pt idx="0">
                  <c:v>2021 год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3D30-46D1-99DF-D3DEFD000DB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3D30-46D1-99DF-D3DEFD000DB3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3D30-46D1-99DF-D3DEFD000DB3}"/>
              </c:ext>
            </c:extLst>
          </c:dPt>
          <c:dPt>
            <c:idx val="3"/>
            <c:bubble3D val="0"/>
            <c:spPr>
              <a:solidFill>
                <a:srgbClr val="9933FF"/>
              </a:solidFill>
            </c:spPr>
            <c:extLst>
              <c:ext xmlns:c16="http://schemas.microsoft.com/office/drawing/2014/chart" uri="{C3380CC4-5D6E-409C-BE32-E72D297353CC}">
                <c16:uniqueId val="{00000007-3D30-46D1-99DF-D3DEFD000DB3}"/>
              </c:ext>
            </c:extLst>
          </c:dPt>
          <c:dPt>
            <c:idx val="4"/>
            <c:bubble3D val="0"/>
            <c:spPr>
              <a:solidFill>
                <a:srgbClr val="66FFFF"/>
              </a:solidFill>
            </c:spPr>
            <c:extLst>
              <c:ext xmlns:c16="http://schemas.microsoft.com/office/drawing/2014/chart" uri="{C3380CC4-5D6E-409C-BE32-E72D297353CC}">
                <c16:uniqueId val="{00000009-3D30-46D1-99DF-D3DEFD000DB3}"/>
              </c:ext>
            </c:extLst>
          </c:dPt>
          <c:dPt>
            <c:idx val="5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B-3D30-46D1-99DF-D3DEFD000DB3}"/>
              </c:ext>
            </c:extLst>
          </c:dPt>
          <c:dLbls>
            <c:dLbl>
              <c:idx val="0"/>
              <c:layout>
                <c:manualLayout>
                  <c:x val="7.7187218155378595E-4"/>
                  <c:y val="-3.570676582093904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Подоходный налог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588</a:t>
                    </a:r>
                    <a:r>
                      <a:rPr lang="ru-RU" dirty="0" smtClean="0"/>
                      <a:t>,4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D30-46D1-99DF-D3DEFD000DB3}"/>
                </c:ext>
              </c:extLst>
            </c:dLbl>
            <c:dLbl>
              <c:idx val="1"/>
              <c:layout>
                <c:manualLayout>
                  <c:x val="2.8741981618226359E-2"/>
                  <c:y val="3.5840028447701892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Налог</a:t>
                    </a:r>
                    <a:r>
                      <a:rPr lang="ru-RU" baseline="0" dirty="0"/>
                      <a:t> на добавленную стоимость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6 </a:t>
                    </a:r>
                    <a:r>
                      <a:rPr lang="ru-RU" baseline="0" dirty="0" smtClean="0"/>
                      <a:t>802</a:t>
                    </a:r>
                    <a:r>
                      <a:rPr lang="ru-RU" dirty="0" smtClean="0"/>
                      <a:t>,9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53792141973738"/>
                      <c:h val="0.1306079031787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D30-46D1-99DF-D3DEFD000DB3}"/>
                </c:ext>
              </c:extLst>
            </c:dLbl>
            <c:dLbl>
              <c:idx val="2"/>
              <c:layout>
                <c:manualLayout>
                  <c:x val="-2.1489717684851521E-2"/>
                  <c:y val="5.26585010207056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Налоги</a:t>
                    </a:r>
                    <a:r>
                      <a:rPr lang="ru-RU" baseline="0" dirty="0"/>
                      <a:t> на собственность</a:t>
                    </a:r>
                    <a:endParaRPr lang="ru-RU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912</a:t>
                    </a:r>
                    <a:r>
                      <a:rPr lang="ru-RU" dirty="0" smtClean="0"/>
                      <a:t>,5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D30-46D1-99DF-D3DEFD000DB3}"/>
                </c:ext>
              </c:extLst>
            </c:dLbl>
            <c:dLbl>
              <c:idx val="3"/>
              <c:layout>
                <c:manualLayout>
                  <c:x val="-5.4413598598687815E-2"/>
                  <c:y val="-3.7125984251968505E-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Другие</a:t>
                    </a:r>
                    <a:r>
                      <a:rPr lang="ru-RU" baseline="0" dirty="0"/>
                      <a:t> налоги от выручки от реализации товаров (работ, услуг)</a:t>
                    </a:r>
                    <a:endParaRPr lang="ru-RU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3</a:t>
                    </a:r>
                    <a:r>
                      <a:rPr lang="ru-RU" baseline="0" dirty="0" smtClean="0"/>
                      <a:t> 079</a:t>
                    </a:r>
                    <a:r>
                      <a:rPr lang="ru-RU" dirty="0" smtClean="0"/>
                      <a:t>,6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D30-46D1-99DF-D3DEFD000DB3}"/>
                </c:ext>
              </c:extLst>
            </c:dLbl>
            <c:dLbl>
              <c:idx val="4"/>
              <c:layout>
                <c:manualLayout>
                  <c:x val="8.693896687019172E-3"/>
                  <c:y val="-0.12482691746864975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Прочие 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274,1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D30-46D1-99DF-D3DEFD000DB3}"/>
                </c:ext>
              </c:extLst>
            </c:dLbl>
            <c:dLbl>
              <c:idx val="5"/>
              <c:layout>
                <c:manualLayout>
                  <c:x val="0.30370808139675393"/>
                  <c:y val="-8.4275007290755322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Неналоговые</a:t>
                    </a:r>
                    <a:r>
                      <a:rPr lang="ru-RU" baseline="0" dirty="0"/>
                      <a:t>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2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756</a:t>
                    </a:r>
                    <a:r>
                      <a:rPr lang="ru-RU" dirty="0" smtClean="0"/>
                      <a:t>,6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D30-46D1-99DF-D3DEFD000DB3}"/>
                </c:ext>
              </c:extLst>
            </c:dLbl>
            <c:dLbl>
              <c:idx val="6"/>
              <c:layout>
                <c:manualLayout>
                  <c:x val="0.20691796497502343"/>
                  <c:y val="-3.349577966988988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/>
                      <a:t>1 807,2 тыс.рублей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30-46D1-99DF-D3DEFD000DB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'Табл к диагр 1'!$B$6:$G$6</c:f>
              <c:strCache>
                <c:ptCount val="6"/>
                <c:pt idx="0">
                  <c:v>Подоходный налог</c:v>
                </c:pt>
                <c:pt idx="1">
                  <c:v>НДС</c:v>
                </c:pt>
                <c:pt idx="2">
                  <c:v>Налоги на собственность</c:v>
                </c:pt>
                <c:pt idx="3">
                  <c:v>Другие налоги от выручки
от реализации товаров (работ, услуг)</c:v>
                </c:pt>
                <c:pt idx="4">
                  <c:v>Прочие 
налоговые доходы</c:v>
                </c:pt>
                <c:pt idx="5">
                  <c:v>Неналоговые 
доходы</c:v>
                </c:pt>
              </c:strCache>
            </c:strRef>
          </c:cat>
          <c:val>
            <c:numRef>
              <c:f>'Табл к диагр 1'!$B$7:$G$7</c:f>
              <c:numCache>
                <c:formatCode>0.0</c:formatCode>
                <c:ptCount val="6"/>
                <c:pt idx="0">
                  <c:v>14588.4</c:v>
                </c:pt>
                <c:pt idx="1">
                  <c:v>6802.9</c:v>
                </c:pt>
                <c:pt idx="2">
                  <c:v>2912.5</c:v>
                </c:pt>
                <c:pt idx="3">
                  <c:v>3079.6</c:v>
                </c:pt>
                <c:pt idx="4">
                  <c:v>274.10000000000002</c:v>
                </c:pt>
                <c:pt idx="5">
                  <c:v>2756.6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D30-46D1-99DF-D3DEFD000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330464013684E-2"/>
          <c:y val="9.3326891686739244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 к диагр 4'!$A$6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1.105486554931027E-2"/>
                  <c:y val="-2.0701932214335757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13-402B-A1A8-A5B0BA1EF465}"/>
                </c:ext>
              </c:extLst>
            </c:dLbl>
            <c:dLbl>
              <c:idx val="1"/>
              <c:layout>
                <c:manualLayout>
                  <c:x val="-2.7694147716313356E-3"/>
                  <c:y val="-2.4502273411050986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13-402B-A1A8-A5B0BA1EF465}"/>
                </c:ext>
              </c:extLst>
            </c:dLbl>
            <c:dLbl>
              <c:idx val="2"/>
              <c:layout>
                <c:manualLayout>
                  <c:x val="2.9083548875376911E-3"/>
                  <c:y val="-1.2630358705161856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13-402B-A1A8-A5B0BA1EF465}"/>
                </c:ext>
              </c:extLst>
            </c:dLbl>
            <c:dLbl>
              <c:idx val="3"/>
              <c:layout>
                <c:manualLayout>
                  <c:x val="-4.8309268557605069E-3"/>
                  <c:y val="-9.8292505103530076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113-402B-A1A8-A5B0BA1EF465}"/>
                </c:ext>
              </c:extLst>
            </c:dLbl>
            <c:dLbl>
              <c:idx val="4"/>
              <c:layout>
                <c:manualLayout>
                  <c:x val="6.923555673276939E-3"/>
                  <c:y val="-2.2909011373579663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13-402B-A1A8-A5B0BA1EF465}"/>
                </c:ext>
              </c:extLst>
            </c:dLbl>
            <c:dLbl>
              <c:idx val="5"/>
              <c:layout>
                <c:manualLayout>
                  <c:x val="1.3654618992048281E-3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13-402B-A1A8-A5B0BA1EF465}"/>
                </c:ext>
              </c:extLst>
            </c:dLbl>
            <c:dLbl>
              <c:idx val="6"/>
              <c:layout>
                <c:manualLayout>
                  <c:x val="-5.5214118402966365E-3"/>
                  <c:y val="-1.4441066253716984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13-402B-A1A8-A5B0BA1EF465}"/>
                </c:ext>
              </c:extLst>
            </c:dLbl>
            <c:dLbl>
              <c:idx val="7"/>
              <c:layout>
                <c:manualLayout>
                  <c:x val="-1.5020080891253109E-2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13-402B-A1A8-A5B0BA1EF46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к диагр 4'!$B$5:$G$5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'Табл к диагр 4'!$B$6:$G$6</c:f>
              <c:numCache>
                <c:formatCode>#,##0.0</c:formatCode>
                <c:ptCount val="6"/>
                <c:pt idx="0">
                  <c:v>13134.7</c:v>
                </c:pt>
                <c:pt idx="1">
                  <c:v>6407.2</c:v>
                </c:pt>
                <c:pt idx="2">
                  <c:v>3002.4</c:v>
                </c:pt>
                <c:pt idx="3">
                  <c:v>2694.2</c:v>
                </c:pt>
                <c:pt idx="4">
                  <c:v>339.7</c:v>
                </c:pt>
                <c:pt idx="5">
                  <c:v>2395.4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13-402B-A1A8-A5B0BA1EF465}"/>
            </c:ext>
          </c:extLst>
        </c:ser>
        <c:ser>
          <c:idx val="1"/>
          <c:order val="1"/>
          <c:tx>
            <c:strRef>
              <c:f>'Табл к диагр 4'!$A$7</c:f>
              <c:strCache>
                <c:ptCount val="1"/>
                <c:pt idx="0">
                  <c:v>2021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230895736554877E-2"/>
                  <c:y val="-1.2392931888470028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113-402B-A1A8-A5B0BA1EF465}"/>
                </c:ext>
              </c:extLst>
            </c:dLbl>
            <c:dLbl>
              <c:idx val="1"/>
              <c:layout>
                <c:manualLayout>
                  <c:x val="2.2208987072507975E-2"/>
                  <c:y val="-1.9103382910469525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113-402B-A1A8-A5B0BA1EF465}"/>
                </c:ext>
              </c:extLst>
            </c:dLbl>
            <c:dLbl>
              <c:idx val="2"/>
              <c:layout>
                <c:manualLayout>
                  <c:x val="2.6328518555498847E-2"/>
                  <c:y val="-1.286745406824147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113-402B-A1A8-A5B0BA1EF465}"/>
                </c:ext>
              </c:extLst>
            </c:dLbl>
            <c:dLbl>
              <c:idx val="3"/>
              <c:layout>
                <c:manualLayout>
                  <c:x val="2.1826222459949425E-2"/>
                  <c:y val="-1.516068824730242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113-402B-A1A8-A5B0BA1EF465}"/>
                </c:ext>
              </c:extLst>
            </c:dLbl>
            <c:dLbl>
              <c:idx val="4"/>
              <c:layout>
                <c:manualLayout>
                  <c:x val="1.7392436545265278E-2"/>
                  <c:y val="-1.9412122435370866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113-402B-A1A8-A5B0BA1EF465}"/>
                </c:ext>
              </c:extLst>
            </c:dLbl>
            <c:dLbl>
              <c:idx val="5"/>
              <c:layout>
                <c:manualLayout>
                  <c:x val="2.1578409713647231E-2"/>
                  <c:y val="-1.4203849518810284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113-402B-A1A8-A5B0BA1EF465}"/>
                </c:ext>
              </c:extLst>
            </c:dLbl>
            <c:dLbl>
              <c:idx val="6"/>
              <c:layout>
                <c:manualLayout>
                  <c:x val="1.2235936333779857E-2"/>
                  <c:y val="-2.9058307264897658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113-402B-A1A8-A5B0BA1EF465}"/>
                </c:ext>
              </c:extLst>
            </c:dLbl>
            <c:dLbl>
              <c:idx val="7"/>
              <c:layout>
                <c:manualLayout>
                  <c:x val="9.5582332944337961E-3"/>
                  <c:y val="-1.2534562575842739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113-402B-A1A8-A5B0BA1EF46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к диагр 4'!$B$5:$G$5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'Табл к диагр 4'!$B$7:$G$7</c:f>
              <c:numCache>
                <c:formatCode>#,##0.0</c:formatCode>
                <c:ptCount val="6"/>
                <c:pt idx="0">
                  <c:v>14588.4</c:v>
                </c:pt>
                <c:pt idx="1">
                  <c:v>6802.9</c:v>
                </c:pt>
                <c:pt idx="2">
                  <c:v>2912.5</c:v>
                </c:pt>
                <c:pt idx="3">
                  <c:v>3079.6</c:v>
                </c:pt>
                <c:pt idx="4">
                  <c:v>274.10000000000002</c:v>
                </c:pt>
                <c:pt idx="5">
                  <c:v>2756.6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113-402B-A1A8-A5B0BA1EF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077032"/>
        <c:axId val="1"/>
        <c:axId val="0"/>
      </c:bar3DChart>
      <c:catAx>
        <c:axId val="310077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310077032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185479638508356"/>
          <c:y val="0.18629556722076407"/>
          <c:w val="0.11110858364954246"/>
          <c:h val="0.11758457276173812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36693773933995E-2"/>
          <c:y val="9.956719528623667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 и диагр'!$A$5</c:f>
              <c:strCache>
                <c:ptCount val="1"/>
                <c:pt idx="0">
                  <c:v>2020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94045006669248E-2"/>
                  <c:y val="-1.2405812767943827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FF-4907-834F-3F8F980FD33A}"/>
                </c:ext>
              </c:extLst>
            </c:dLbl>
            <c:dLbl>
              <c:idx val="1"/>
              <c:layout>
                <c:manualLayout>
                  <c:x val="-1.0929069317155028E-2"/>
                  <c:y val="4.9790968016669612E-4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0FF-4907-834F-3F8F980FD33A}"/>
                </c:ext>
              </c:extLst>
            </c:dLbl>
            <c:dLbl>
              <c:idx val="2"/>
              <c:layout>
                <c:manualLayout>
                  <c:x val="-1.1027924788090013E-2"/>
                  <c:y val="-8.2546545956326441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0FF-4907-834F-3F8F980FD33A}"/>
                </c:ext>
              </c:extLst>
            </c:dLbl>
            <c:dLbl>
              <c:idx val="3"/>
              <c:layout>
                <c:manualLayout>
                  <c:x val="-5.731627296587927E-4"/>
                  <c:y val="-6.1255476998466262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0FF-4907-834F-3F8F980FD33A}"/>
                </c:ext>
              </c:extLst>
            </c:dLbl>
            <c:dLbl>
              <c:idx val="4"/>
              <c:layout>
                <c:manualLayout>
                  <c:x val="-1.2394045006669298E-2"/>
                  <c:y val="-4.2093022303569304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0FF-4907-834F-3F8F980FD33A}"/>
                </c:ext>
              </c:extLst>
            </c:dLbl>
            <c:dLbl>
              <c:idx val="5"/>
              <c:layout>
                <c:manualLayout>
                  <c:x val="-8.1967213114754103E-3"/>
                  <c:y val="-4.2188018229392119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FF-4907-834F-3F8F980FD33A}"/>
                </c:ext>
              </c:extLst>
            </c:dLbl>
            <c:dLbl>
              <c:idx val="6"/>
              <c:layout>
                <c:manualLayout>
                  <c:x val="-6.8840769903762032E-3"/>
                  <c:y val="-1.1871101176888478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0FF-4907-834F-3F8F980FD33A}"/>
                </c:ext>
              </c:extLst>
            </c:dLbl>
            <c:dLbl>
              <c:idx val="7"/>
              <c:layout>
                <c:manualLayout>
                  <c:x val="-2.5955818022747159E-3"/>
                  <c:y val="-4.844853433195377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0FF-4907-834F-3F8F980FD33A}"/>
                </c:ext>
              </c:extLst>
            </c:dLbl>
            <c:dLbl>
              <c:idx val="8"/>
              <c:layout>
                <c:manualLayout>
                  <c:x val="2.8916229221347331E-3"/>
                  <c:y val="4.870808525927168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0FF-4907-834F-3F8F980FD33A}"/>
                </c:ext>
              </c:extLst>
            </c:dLbl>
            <c:dLbl>
              <c:idx val="9"/>
              <c:layout>
                <c:manualLayout>
                  <c:x val="-1.092896174863388E-2"/>
                  <c:y val="7.6268836391258615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0FF-4907-834F-3F8F980FD33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и диагр'!$B$4:$J$4</c:f>
              <c:strCache>
                <c:ptCount val="9"/>
                <c:pt idx="0">
                  <c:v>УКПП "Коммунальник"</c:v>
                </c:pt>
                <c:pt idx="1">
                  <c:v>ОАО"Молочные 
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ООО "Ремком"</c:v>
                </c:pt>
                <c:pt idx="6">
                  <c:v>ПТУП "Горецкий элеватор"</c:v>
                </c:pt>
                <c:pt idx="7">
                  <c:v>ОАО "Горкилен"</c:v>
                </c:pt>
                <c:pt idx="8">
                  <c:v>ОАО "Горецкая РАПТ"</c:v>
                </c:pt>
              </c:strCache>
            </c:strRef>
          </c:cat>
          <c:val>
            <c:numRef>
              <c:f>'Табл и диагр'!$B$5:$K$5</c:f>
              <c:numCache>
                <c:formatCode>0.0</c:formatCode>
                <c:ptCount val="10"/>
                <c:pt idx="0">
                  <c:v>954.5</c:v>
                </c:pt>
                <c:pt idx="1">
                  <c:v>974.3</c:v>
                </c:pt>
                <c:pt idx="2">
                  <c:v>687.9</c:v>
                </c:pt>
                <c:pt idx="3">
                  <c:v>691.7</c:v>
                </c:pt>
                <c:pt idx="4">
                  <c:v>407.6</c:v>
                </c:pt>
                <c:pt idx="5">
                  <c:v>370.9</c:v>
                </c:pt>
                <c:pt idx="6">
                  <c:v>308.60000000000002</c:v>
                </c:pt>
                <c:pt idx="7">
                  <c:v>377.6</c:v>
                </c:pt>
                <c:pt idx="8">
                  <c:v>475.1</c:v>
                </c:pt>
                <c:pt idx="9">
                  <c:v>378.5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0FF-4907-834F-3F8F980FD33A}"/>
            </c:ext>
          </c:extLst>
        </c:ser>
        <c:ser>
          <c:idx val="1"/>
          <c:order val="1"/>
          <c:tx>
            <c:strRef>
              <c:f>'Табл и диагр'!$A$6</c:f>
              <c:strCache>
                <c:ptCount val="1"/>
                <c:pt idx="0">
                  <c:v>2021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238407699037619E-2"/>
                  <c:y val="-4.3519983015453921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0FF-4907-834F-3F8F980FD33A}"/>
                </c:ext>
              </c:extLst>
            </c:dLbl>
            <c:dLbl>
              <c:idx val="1"/>
              <c:layout>
                <c:manualLayout>
                  <c:x val="4.2963943031711204E-3"/>
                  <c:y val="-1.0247603604931599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0FF-4907-834F-3F8F980FD33A}"/>
                </c:ext>
              </c:extLst>
            </c:dLbl>
            <c:dLbl>
              <c:idx val="2"/>
              <c:layout>
                <c:manualLayout>
                  <c:x val="1.5308398950131233E-2"/>
                  <c:y val="-1.079119434108994E-2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0FF-4907-834F-3F8F980FD33A}"/>
                </c:ext>
              </c:extLst>
            </c:dLbl>
            <c:dLbl>
              <c:idx val="3"/>
              <c:layout>
                <c:manualLayout>
                  <c:x val="2.203947944006994E-2"/>
                  <c:y val="-6.1255476998465586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0FF-4907-834F-3F8F980FD33A}"/>
                </c:ext>
              </c:extLst>
            </c:dLbl>
            <c:dLbl>
              <c:idx val="4"/>
              <c:layout>
                <c:manualLayout>
                  <c:x val="1.8872922134733055E-2"/>
                  <c:y val="-4.8184608950804647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0FF-4907-834F-3F8F980FD33A}"/>
                </c:ext>
              </c:extLst>
            </c:dLbl>
            <c:dLbl>
              <c:idx val="5"/>
              <c:layout>
                <c:manualLayout>
                  <c:x val="1.3271804139236693E-2"/>
                  <c:y val="-6.087273412196407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0FF-4907-834F-3F8F980FD33A}"/>
                </c:ext>
              </c:extLst>
            </c:dLbl>
            <c:dLbl>
              <c:idx val="6"/>
              <c:layout>
                <c:manualLayout>
                  <c:x val="1.3675415573053368E-2"/>
                  <c:y val="-9.5627018901578917E-3"/>
                </c:manualLayout>
              </c:layout>
              <c:spPr/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0FF-4907-834F-3F8F980FD33A}"/>
                </c:ext>
              </c:extLst>
            </c:dLbl>
            <c:dLbl>
              <c:idx val="7"/>
              <c:layout>
                <c:manualLayout>
                  <c:x val="1.2363407699037519E-2"/>
                  <c:y val="-3.12271844892365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0FF-4907-834F-3F8F980FD33A}"/>
                </c:ext>
              </c:extLst>
            </c:dLbl>
            <c:dLbl>
              <c:idx val="8"/>
              <c:layout>
                <c:manualLayout>
                  <c:x val="1.7759562841529953E-2"/>
                  <c:y val="-7.6268836391258615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0FF-4907-834F-3F8F980FD33A}"/>
                </c:ext>
              </c:extLst>
            </c:dLbl>
            <c:dLbl>
              <c:idx val="9"/>
              <c:layout>
                <c:manualLayout>
                  <c:x val="2.0491803278688325E-2"/>
                  <c:y val="-4.160166406656342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40FF-4907-834F-3F8F980FD33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и диагр'!$B$4:$J$4</c:f>
              <c:strCache>
                <c:ptCount val="9"/>
                <c:pt idx="0">
                  <c:v>УКПП "Коммунальник"</c:v>
                </c:pt>
                <c:pt idx="1">
                  <c:v>ОАО"Молочные 
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ООО "Ремком"</c:v>
                </c:pt>
                <c:pt idx="6">
                  <c:v>ПТУП "Горецкий элеватор"</c:v>
                </c:pt>
                <c:pt idx="7">
                  <c:v>ОАО "Горкилен"</c:v>
                </c:pt>
                <c:pt idx="8">
                  <c:v>ОАО "Горецкая РАПТ"</c:v>
                </c:pt>
              </c:strCache>
            </c:strRef>
          </c:cat>
          <c:val>
            <c:numRef>
              <c:f>'Табл и диагр'!$B$6:$K$6</c:f>
              <c:numCache>
                <c:formatCode>0.0</c:formatCode>
                <c:ptCount val="10"/>
                <c:pt idx="0">
                  <c:v>1044.9000000000001</c:v>
                </c:pt>
                <c:pt idx="1">
                  <c:v>1027</c:v>
                </c:pt>
                <c:pt idx="2">
                  <c:v>661.9</c:v>
                </c:pt>
                <c:pt idx="3">
                  <c:v>688.8</c:v>
                </c:pt>
                <c:pt idx="4">
                  <c:v>302.3</c:v>
                </c:pt>
                <c:pt idx="5">
                  <c:v>427.8</c:v>
                </c:pt>
                <c:pt idx="6">
                  <c:v>405.6</c:v>
                </c:pt>
                <c:pt idx="7">
                  <c:v>365.3</c:v>
                </c:pt>
                <c:pt idx="8">
                  <c:v>514.29999999999995</c:v>
                </c:pt>
                <c:pt idx="9">
                  <c:v>436.9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0FF-4907-834F-3F8F980FD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906792"/>
        <c:axId val="1"/>
        <c:axId val="0"/>
      </c:bar3DChart>
      <c:catAx>
        <c:axId val="310906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10906792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67963692038496"/>
          <c:y val="0.2061604266783941"/>
          <c:w val="0.11801596675415571"/>
          <c:h val="9.5044050021004675E-2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</a:t>
            </a: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</a:p>
        </c:rich>
      </c:tx>
      <c:layout/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131105025896065"/>
          <c:y val="0.14777586242916763"/>
          <c:w val="0.66082703035859558"/>
          <c:h val="0.7357883244230965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2CC3-4E59-8C97-DABDE3AEE18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2CC3-4E59-8C97-DABDE3AEE18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2CC3-4E59-8C97-DABDE3AEE18C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2CC3-4E59-8C97-DABDE3AEE18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2CC3-4E59-8C97-DABDE3AEE18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2CC3-4E59-8C97-DABDE3AEE18C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2CC3-4E59-8C97-DABDE3AEE18C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2CC3-4E59-8C97-DABDE3AEE18C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2CC3-4E59-8C97-DABDE3AEE18C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</a:t>
                    </a:r>
                  </a:p>
                  <a:p>
                    <a:r>
                      <a:rPr lang="ru-RU" dirty="0"/>
                      <a:t>21 272,3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CC3-4E59-8C97-DABDE3AEE18C}"/>
                </c:ext>
              </c:extLst>
            </c:dLbl>
            <c:dLbl>
              <c:idx val="1"/>
              <c:layout>
                <c:manualLayout>
                  <c:x val="4.025710848643909E-2"/>
                  <c:y val="-0.1662936716243802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Физкультура</a:t>
                    </a:r>
                  </a:p>
                  <a:p>
                    <a:r>
                      <a:rPr lang="ru-RU" dirty="0"/>
                      <a:t>2 144,0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CC3-4E59-8C97-DABDE3AEE18C}"/>
                </c:ext>
              </c:extLst>
            </c:dLbl>
            <c:dLbl>
              <c:idx val="2"/>
              <c:layout>
                <c:manualLayout>
                  <c:x val="3.1222112860892288E-2"/>
                  <c:y val="-7.5854622338874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Культура</a:t>
                    </a:r>
                  </a:p>
                  <a:p>
                    <a:r>
                      <a:rPr lang="ru-RU" dirty="0" smtClean="0"/>
                      <a:t>2 101,4 тыс.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CC3-4E59-8C97-DABDE3AEE18C}"/>
                </c:ext>
              </c:extLst>
            </c:dLbl>
            <c:dLbl>
              <c:idx val="3"/>
              <c:layout>
                <c:manualLayout>
                  <c:x val="6.5581519720684114E-2"/>
                  <c:y val="2.42844050868544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</a:t>
                    </a:r>
                  </a:p>
                  <a:p>
                    <a:r>
                      <a:rPr lang="ru-RU" dirty="0"/>
                      <a:t>25 481,1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CC3-4E59-8C97-DABDE3AEE18C}"/>
                </c:ext>
              </c:extLst>
            </c:dLbl>
            <c:dLbl>
              <c:idx val="4"/>
              <c:layout>
                <c:manualLayout>
                  <c:x val="2.7777777777777779E-3"/>
                  <c:y val="0.1517541557305336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</a:t>
                    </a:r>
                  </a:p>
                  <a:p>
                    <a:r>
                      <a:rPr lang="ru-RU" dirty="0"/>
                      <a:t>политика</a:t>
                    </a:r>
                  </a:p>
                  <a:p>
                    <a:r>
                      <a:rPr lang="ru-RU" dirty="0"/>
                      <a:t>2</a:t>
                    </a:r>
                    <a:r>
                      <a:rPr lang="ru-RU" baseline="0" dirty="0"/>
                      <a:t> 903,9</a:t>
                    </a:r>
                    <a:r>
                      <a:rPr lang="ru-RU" dirty="0"/>
                      <a:t>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CC3-4E59-8C97-DABDE3AEE18C}"/>
                </c:ext>
              </c:extLst>
            </c:dLbl>
            <c:dLbl>
              <c:idx val="5"/>
              <c:layout>
                <c:manualLayout>
                  <c:x val="-1.4170345602804247E-4"/>
                  <c:y val="-1.381946229973763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</a:t>
                    </a:r>
                    <a:r>
                      <a:rPr lang="ru-RU" baseline="0" dirty="0"/>
                      <a:t> экономика</a:t>
                    </a:r>
                    <a:endParaRPr lang="ru-RU" dirty="0"/>
                  </a:p>
                  <a:p>
                    <a:r>
                      <a:rPr lang="ru-RU" dirty="0"/>
                      <a:t>1 877,3</a:t>
                    </a:r>
                  </a:p>
                  <a:p>
                    <a:r>
                      <a:rPr lang="ru-RU" dirty="0"/>
                      <a:t>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CC3-4E59-8C97-DABDE3AEE18C}"/>
                </c:ext>
              </c:extLst>
            </c:dLbl>
            <c:dLbl>
              <c:idx val="6"/>
              <c:layout>
                <c:manualLayout>
                  <c:x val="5.3606762989922008E-3"/>
                  <c:y val="-5.43651935371214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Жилищно-коммунальные услуги и жилищное</a:t>
                    </a:r>
                    <a:r>
                      <a:rPr lang="ru-RU" baseline="0" dirty="0"/>
                      <a:t> строительство</a:t>
                    </a:r>
                    <a:endParaRPr lang="ru-RU" dirty="0"/>
                  </a:p>
                  <a:p>
                    <a:r>
                      <a:rPr lang="ru-RU" dirty="0"/>
                      <a:t>12 111,3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03466754155728"/>
                      <c:h val="0.154629629629629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2CC3-4E59-8C97-DABDE3AEE18C}"/>
                </c:ext>
              </c:extLst>
            </c:dLbl>
            <c:dLbl>
              <c:idx val="7"/>
              <c:layout>
                <c:manualLayout>
                  <c:x val="2.2166119860017496E-2"/>
                  <c:y val="-2.254097404491105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Общегосударственная</a:t>
                    </a:r>
                    <a:r>
                      <a:rPr lang="ru-RU" baseline="0" dirty="0"/>
                      <a:t> деятельность</a:t>
                    </a:r>
                    <a:endParaRPr lang="ru-RU" dirty="0"/>
                  </a:p>
                  <a:p>
                    <a:r>
                      <a:rPr lang="ru-RU" dirty="0"/>
                      <a:t>5 482,3тыс.рублей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CC3-4E59-8C97-DABDE3AEE18C}"/>
                </c:ext>
              </c:extLst>
            </c:dLbl>
            <c:dLbl>
              <c:idx val="8"/>
              <c:layout>
                <c:manualLayout>
                  <c:x val="9.6776684164479446E-2"/>
                  <c:y val="-1.974438611840186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Прочие отрасли</a:t>
                    </a:r>
                  </a:p>
                  <a:p>
                    <a:r>
                      <a:rPr lang="ru-RU" dirty="0"/>
                      <a:t>74,3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CC3-4E59-8C97-DABDE3AEE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(Лист1!$A$7:$A$11,Лист1!$A$13:$A$14,Лист1!$A$15,Лист1!$A$16)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(Лист1!$B$7:$B$11,Лист1!$B$13:$B$14,Лист1!$B$15,Лист1!$B$16)</c:f>
              <c:numCache>
                <c:formatCode>#,##0.0</c:formatCode>
                <c:ptCount val="9"/>
                <c:pt idx="0">
                  <c:v>21272.3</c:v>
                </c:pt>
                <c:pt idx="1">
                  <c:v>2144</c:v>
                </c:pt>
                <c:pt idx="2">
                  <c:v>2101.4</c:v>
                </c:pt>
                <c:pt idx="3">
                  <c:v>25481.1</c:v>
                </c:pt>
                <c:pt idx="4">
                  <c:v>2903.9</c:v>
                </c:pt>
                <c:pt idx="5">
                  <c:v>1877.3</c:v>
                </c:pt>
                <c:pt idx="6">
                  <c:v>12111.3</c:v>
                </c:pt>
                <c:pt idx="7">
                  <c:v>5482.3</c:v>
                </c:pt>
                <c:pt idx="8">
                  <c:v>74.3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CC3-4E59-8C97-DABDE3AEE1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ВНЕБЮДЖЕТНЫЕ ДОХОДЫ ПО ОТРАСЛЯМ БЮДЖЕТА ГОРЕЦКОГО РАЙОНА</a:t>
            </a:r>
          </a:p>
        </c:rich>
      </c:tx>
      <c:layout>
        <c:manualLayout>
          <c:xMode val="edge"/>
          <c:yMode val="edge"/>
          <c:x val="0.2268198794352532"/>
          <c:y val="2.92701197309267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299679174351217E-2"/>
          <c:y val="6.7164909541314863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исполнено за  2020 года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8092738407699E-3"/>
                  <c:y val="-4.9020122484689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0B5-49F4-9E5A-63265F577A50}"/>
                </c:ext>
              </c:extLst>
            </c:dLbl>
            <c:dLbl>
              <c:idx val="1"/>
              <c:layout>
                <c:manualLayout>
                  <c:x val="1.3942475940507436E-3"/>
                  <c:y val="-8.1246719160104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B5-49F4-9E5A-63265F577A50}"/>
                </c:ext>
              </c:extLst>
            </c:dLbl>
            <c:dLbl>
              <c:idx val="2"/>
              <c:layout>
                <c:manualLayout>
                  <c:x val="-5.4661651574729846E-3"/>
                  <c:y val="-2.0911461379185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0B5-49F4-9E5A-63265F577A50}"/>
                </c:ext>
              </c:extLst>
            </c:dLbl>
            <c:dLbl>
              <c:idx val="3"/>
              <c:layout>
                <c:manualLayout>
                  <c:x val="1.383530183727034E-3"/>
                  <c:y val="-6.2761738116068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B5-49F4-9E5A-63265F577A50}"/>
                </c:ext>
              </c:extLst>
            </c:dLbl>
            <c:dLbl>
              <c:idx val="4"/>
              <c:layout>
                <c:manualLayout>
                  <c:x val="2.890857392825897E-3"/>
                  <c:y val="-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0B5-49F4-9E5A-63265F577A50}"/>
                </c:ext>
              </c:extLst>
            </c:dLbl>
            <c:dLbl>
              <c:idx val="5"/>
              <c:layout>
                <c:manualLayout>
                  <c:x val="1.3622313381561159E-3"/>
                  <c:y val="-6.2745316151254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0B5-49F4-9E5A-63265F577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735.96156000000008</c:v>
                </c:pt>
                <c:pt idx="1">
                  <c:v>391.12460999999996</c:v>
                </c:pt>
                <c:pt idx="2">
                  <c:v>132.91009</c:v>
                </c:pt>
                <c:pt idx="3">
                  <c:v>99.602109999999996</c:v>
                </c:pt>
                <c:pt idx="4">
                  <c:v>146.25126999999998</c:v>
                </c:pt>
                <c:pt idx="5">
                  <c:v>69.476609999999994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B5-49F4-9E5A-63265F577A50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план  2021 года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8454724409448821E-3"/>
                  <c:y val="-3.0501603966170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0B5-49F4-9E5A-63265F577A50}"/>
                </c:ext>
              </c:extLst>
            </c:dLbl>
            <c:dLbl>
              <c:idx val="1"/>
              <c:layout>
                <c:manualLayout>
                  <c:x val="9.6831802274715655E-3"/>
                  <c:y val="-1.231000291630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0B5-49F4-9E5A-63265F577A50}"/>
                </c:ext>
              </c:extLst>
            </c:dLbl>
            <c:dLbl>
              <c:idx val="2"/>
              <c:layout>
                <c:manualLayout>
                  <c:x val="1.1065835520559879E-2"/>
                  <c:y val="-4.6641878098571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0B5-49F4-9E5A-63265F577A50}"/>
                </c:ext>
              </c:extLst>
            </c:dLbl>
            <c:dLbl>
              <c:idx val="3"/>
              <c:layout>
                <c:manualLayout>
                  <c:x val="1.1088473315835521E-2"/>
                  <c:y val="-1.0217847769029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0B5-49F4-9E5A-63265F577A50}"/>
                </c:ext>
              </c:extLst>
            </c:dLbl>
            <c:dLbl>
              <c:idx val="4"/>
              <c:layout>
                <c:manualLayout>
                  <c:x val="5.6115485564303446E-3"/>
                  <c:y val="-1.045290172061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0B5-49F4-9E5A-63265F577A50}"/>
                </c:ext>
              </c:extLst>
            </c:dLbl>
            <c:dLbl>
              <c:idx val="5"/>
              <c:layout>
                <c:manualLayout>
                  <c:x val="5.4623595867285676E-3"/>
                  <c:y val="-4.19311359829603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0B5-49F4-9E5A-63265F577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>
                  <c:v>775.82380000000001</c:v>
                </c:pt>
                <c:pt idx="1">
                  <c:v>410.68114000000003</c:v>
                </c:pt>
                <c:pt idx="2">
                  <c:v>139.55634000000001</c:v>
                </c:pt>
                <c:pt idx="3">
                  <c:v>104.58328999999999</c:v>
                </c:pt>
                <c:pt idx="4">
                  <c:v>170.42693</c:v>
                </c:pt>
                <c:pt idx="5">
                  <c:v>72.950749999999999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0B5-49F4-9E5A-63265F577A50}"/>
            </c:ext>
          </c:extLst>
        </c:ser>
        <c:ser>
          <c:idx val="1"/>
          <c:order val="2"/>
          <c:tx>
            <c:strRef>
              <c:f>'Таблица в тысячах'!$F$2:$G$2</c:f>
              <c:strCache>
                <c:ptCount val="1"/>
                <c:pt idx="0">
                  <c:v>исполнено за  2021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0822397200349956E-2"/>
                  <c:y val="-8.1280256634587676E-3"/>
                </c:manualLayout>
              </c:layout>
              <c:tx>
                <c:rich>
                  <a:bodyPr/>
                  <a:lstStyle/>
                  <a:p>
                    <a:fld id="{2798C8D3-CA3D-45E0-9B3C-EE8F691D8F06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30B5-49F4-9E5A-63265F577A50}"/>
                </c:ext>
              </c:extLst>
            </c:dLbl>
            <c:dLbl>
              <c:idx val="1"/>
              <c:layout>
                <c:manualLayout>
                  <c:x val="1.783759842519685E-2"/>
                  <c:y val="-2.5723242927967339E-3"/>
                </c:manualLayout>
              </c:layout>
              <c:tx>
                <c:rich>
                  <a:bodyPr/>
                  <a:lstStyle/>
                  <a:p>
                    <a:fld id="{724FD788-2245-4531-AE0B-A147F2D4A6E0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30B5-49F4-9E5A-63265F577A50}"/>
                </c:ext>
              </c:extLst>
            </c:dLbl>
            <c:dLbl>
              <c:idx val="2"/>
              <c:layout>
                <c:manualLayout>
                  <c:x val="9.563425510768879E-3"/>
                  <c:y val="-6.2752479329122417E-3"/>
                </c:manualLayout>
              </c:layout>
              <c:tx>
                <c:rich>
                  <a:bodyPr/>
                  <a:lstStyle/>
                  <a:p>
                    <a:fld id="{FBE44CB2-8617-467A-9BDB-370F1F325823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30B5-49F4-9E5A-63265F577A5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2C2B604-3104-4310-A63E-DB45EBE2D405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30B5-49F4-9E5A-63265F577A50}"/>
                </c:ext>
              </c:extLst>
            </c:dLbl>
            <c:dLbl>
              <c:idx val="4"/>
              <c:layout>
                <c:manualLayout>
                  <c:x val="8.2089166604266302E-3"/>
                  <c:y val="-6.290875598354599E-3"/>
                </c:manualLayout>
              </c:layout>
              <c:tx>
                <c:rich>
                  <a:bodyPr/>
                  <a:lstStyle/>
                  <a:p>
                    <a:fld id="{9BC65E1F-9DF6-4D94-989D-63DFD9AA60F8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30B5-49F4-9E5A-63265F577A50}"/>
                </c:ext>
              </c:extLst>
            </c:dLbl>
            <c:dLbl>
              <c:idx val="5"/>
              <c:layout>
                <c:manualLayout>
                  <c:x val="9.5733426964570347E-3"/>
                  <c:y val="-6.2761771349426629E-3"/>
                </c:manualLayout>
              </c:layout>
              <c:tx>
                <c:rich>
                  <a:bodyPr/>
                  <a:lstStyle/>
                  <a:p>
                    <a:fld id="{C119736B-1C13-4A23-9768-4BBC9928AD05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30B5-49F4-9E5A-63265F577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val>
            <c:numRef>
              <c:f>'Таблица в тысячах'!$F$5:$F$10</c:f>
              <c:numCache>
                <c:formatCode>_-* #,##0.0_р_._-;\-* #,##0.0_р_._-;_-* "-"??_р_._-;_-@_-</c:formatCode>
                <c:ptCount val="6"/>
                <c:pt idx="0">
                  <c:v>783.15993999999989</c:v>
                </c:pt>
                <c:pt idx="1">
                  <c:v>445.48381000000001</c:v>
                </c:pt>
                <c:pt idx="2">
                  <c:v>228.82344000000001</c:v>
                </c:pt>
                <c:pt idx="3">
                  <c:v>153.17913000000001</c:v>
                </c:pt>
                <c:pt idx="4">
                  <c:v>373.25678999999997</c:v>
                </c:pt>
                <c:pt idx="5">
                  <c:v>73.440970000000007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'Таблица в тысячах'!$F$5:$F$10</c15:f>
                <c15:dlblRangeCache>
                  <c:ptCount val="6"/>
                  <c:pt idx="0">
                    <c:v> 783,2   </c:v>
                  </c:pt>
                  <c:pt idx="1">
                    <c:v> 445,5   </c:v>
                  </c:pt>
                  <c:pt idx="2">
                    <c:v> 228,8   </c:v>
                  </c:pt>
                  <c:pt idx="3">
                    <c:v> 153,2   </c:v>
                  </c:pt>
                  <c:pt idx="4">
                    <c:v> 373,3   </c:v>
                  </c:pt>
                  <c:pt idx="5">
                    <c:v> 73,4  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4-30B5-49F4-9E5A-63265F577A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5602176"/>
        <c:axId val="95604096"/>
        <c:axId val="0"/>
      </c:bar3DChart>
      <c:catAx>
        <c:axId val="956021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5604096"/>
        <c:crosses val="autoZero"/>
        <c:auto val="1"/>
        <c:lblAlgn val="ctr"/>
        <c:lblOffset val="100"/>
        <c:noMultiLvlLbl val="0"/>
      </c:catAx>
      <c:valAx>
        <c:axId val="956040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>
                    <a:latin typeface="Times New Roman" pitchFamily="18" charset="0"/>
                    <a:cs typeface="Times New Roman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602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804591471299787"/>
          <c:y val="0.32175095814505156"/>
          <c:w val="0.23376042404034048"/>
          <c:h val="0.14948576682951278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>
                <a:effectLst/>
              </a:rPr>
              <a:t>ВЫПОЛНЕНИЕ МЕРОПРИЯТИЙ ПО ЭКОНОМИИ</a:t>
            </a:r>
            <a:r>
              <a:rPr lang="ru-RU" sz="1800" b="1" baseline="0">
                <a:effectLst/>
              </a:rPr>
              <a:t> БЮДЖЕТНЫХ СРЕДСТВ ПО ОТРАСЛЯМ БЮДЖЕТНОЙ СФЕРЫ 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>
                <a:effectLst/>
              </a:rPr>
              <a:t>ГОРЕЦКОГО РАЙОНА</a:t>
            </a:r>
            <a:endParaRPr lang="ru-RU" sz="1800">
              <a:effectLst/>
            </a:endParaRPr>
          </a:p>
        </c:rich>
      </c:tx>
      <c:layout>
        <c:manualLayout>
          <c:xMode val="edge"/>
          <c:yMode val="edge"/>
          <c:x val="0.2116998065463129"/>
          <c:y val="2.508174502789373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3501160431E-2"/>
          <c:y val="6.5075737424294247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 2020 год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2.7378969104163357E-3"/>
                  <c:y val="-1.4640518917965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77-4772-812E-54C817899C74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977-4772-812E-54C817899C74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977-4772-812E-54C817899C74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977-4772-812E-54C817899C74}"/>
                </c:ext>
              </c:extLst>
            </c:dLbl>
            <c:dLbl>
              <c:idx val="4"/>
              <c:layout>
                <c:manualLayout>
                  <c:x val="8.3786089238844126E-3"/>
                  <c:y val="-1.0457567804024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977-4772-812E-54C817899C74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977-4772-812E-54C817899C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714.70081000000005</c:v>
                </c:pt>
                <c:pt idx="1">
                  <c:v>27.30799</c:v>
                </c:pt>
                <c:pt idx="2">
                  <c:v>148.66422</c:v>
                </c:pt>
                <c:pt idx="3">
                  <c:v>42.808019999999999</c:v>
                </c:pt>
                <c:pt idx="4">
                  <c:v>66.581240000000008</c:v>
                </c:pt>
                <c:pt idx="5">
                  <c:v>36.667290000000001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77-4772-812E-54C817899C74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 2021 год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5.4730971128608922E-3"/>
                  <c:y val="-1.92315543890347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977-4772-812E-54C817899C74}"/>
                </c:ext>
              </c:extLst>
            </c:dLbl>
            <c:dLbl>
              <c:idx val="1"/>
              <c:layout>
                <c:manualLayout>
                  <c:x val="8.2032227383875955E-3"/>
                  <c:y val="-8.38613427981055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977-4772-812E-54C817899C74}"/>
                </c:ext>
              </c:extLst>
            </c:dLbl>
            <c:dLbl>
              <c:idx val="2"/>
              <c:layout>
                <c:manualLayout>
                  <c:x val="9.5751356523209562E-3"/>
                  <c:y val="-2.090882935132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977-4772-812E-54C817899C74}"/>
                </c:ext>
              </c:extLst>
            </c:dLbl>
            <c:dLbl>
              <c:idx val="3"/>
              <c:layout>
                <c:manualLayout>
                  <c:x val="9.4960629921259851E-3"/>
                  <c:y val="-1.4173228346456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977-4772-812E-54C817899C74}"/>
                </c:ext>
              </c:extLst>
            </c:dLbl>
            <c:dLbl>
              <c:idx val="4"/>
              <c:layout>
                <c:manualLayout>
                  <c:x val="4.0166229221347332E-3"/>
                  <c:y val="-7.89530475357247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977-4772-812E-54C817899C74}"/>
                </c:ext>
              </c:extLst>
            </c:dLbl>
            <c:dLbl>
              <c:idx val="5"/>
              <c:layout>
                <c:manualLayout>
                  <c:x val="6.8373260439669771E-3"/>
                  <c:y val="-1.4645425543797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977-4772-812E-54C817899C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>
                  <c:v>476.27689000000004</c:v>
                </c:pt>
                <c:pt idx="1">
                  <c:v>30.613409999999998</c:v>
                </c:pt>
                <c:pt idx="2">
                  <c:v>145.65043</c:v>
                </c:pt>
                <c:pt idx="3">
                  <c:v>30.755509999999997</c:v>
                </c:pt>
                <c:pt idx="4">
                  <c:v>40.408809999999995</c:v>
                </c:pt>
                <c:pt idx="5">
                  <c:v>38.64808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977-4772-812E-54C817899C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4734720"/>
        <c:axId val="44744704"/>
        <c:axId val="0"/>
      </c:bar3DChart>
      <c:catAx>
        <c:axId val="447347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4744704"/>
        <c:crosses val="autoZero"/>
        <c:auto val="1"/>
        <c:lblAlgn val="ctr"/>
        <c:lblOffset val="100"/>
        <c:noMultiLvlLbl val="0"/>
      </c:catAx>
      <c:valAx>
        <c:axId val="447447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473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69619422572182"/>
          <c:y val="0.33247214931466901"/>
          <c:w val="0.11894739720034998"/>
          <c:h val="0.1391430446194225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0.01176</cdr:x>
      <cdr:y>0.00564</cdr:y>
    </cdr:from>
    <cdr:to>
      <cdr:x>1</cdr:x>
      <cdr:y>0.12201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504" y="38678"/>
          <a:ext cx="9036495" cy="79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latin typeface="Times New Roman" pitchFamily="18" charset="0"/>
              <a:cs typeface="Times New Roman" pitchFamily="18" charset="0"/>
            </a:rPr>
            <a:t>СТРУКТУРА СОБСТВЕННЫХ ДОХОДОВ БЮДЖЕТА </a:t>
          </a:r>
        </a:p>
        <a:p xmlns:a="http://schemas.openxmlformats.org/drawingml/2006/main">
          <a:pPr algn="ctr"/>
          <a:r>
            <a:rPr lang="ru-RU" sz="1800" b="1" dirty="0">
              <a:latin typeface="Times New Roman" pitchFamily="18" charset="0"/>
              <a:cs typeface="Times New Roman" pitchFamily="18" charset="0"/>
            </a:rPr>
            <a:t>ГОРЕЦКОГО РАЙОНА ЗА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800" b="1" dirty="0">
              <a:latin typeface="Times New Roman" pitchFamily="18" charset="0"/>
              <a:cs typeface="Times New Roman" pitchFamily="18" charset="0"/>
            </a:rPr>
            <a:t>ГОД</a:t>
          </a:r>
        </a:p>
      </cdr:txBody>
    </cdr:sp>
  </cdr:relSizeAnchor>
  <cdr:relSizeAnchor xmlns:cdr="http://schemas.openxmlformats.org/drawingml/2006/chartDrawing">
    <cdr:from>
      <cdr:x>0.6575</cdr:x>
      <cdr:y>0.47242</cdr:y>
    </cdr:from>
    <cdr:to>
      <cdr:x>0.73783</cdr:x>
      <cdr:y>0.52758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12160" y="3239856"/>
          <a:ext cx="734537" cy="378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8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0%</a:t>
          </a:r>
        </a:p>
      </cdr:txBody>
    </cdr:sp>
  </cdr:relSizeAnchor>
  <cdr:relSizeAnchor xmlns:cdr="http://schemas.openxmlformats.org/drawingml/2006/chartDrawing">
    <cdr:from>
      <cdr:x>0.37186</cdr:x>
      <cdr:y>0.63166</cdr:y>
    </cdr:from>
    <cdr:to>
      <cdr:x>0.4496</cdr:x>
      <cdr:y>0.69623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58161" y="3838224"/>
          <a:ext cx="724786" cy="393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22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4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0.22463</cdr:x>
      <cdr:y>0.47875</cdr:y>
    </cdr:from>
    <cdr:to>
      <cdr:x>0.30656</cdr:x>
      <cdr:y>0.53507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87521" y="2904467"/>
          <a:ext cx="761401" cy="3416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9,6%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0.2795</cdr:x>
      <cdr:y>0.395</cdr:y>
    </cdr:from>
    <cdr:to>
      <cdr:x>0.35457</cdr:x>
      <cdr:y>0.44315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55776" y="2708920"/>
          <a:ext cx="686440" cy="330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10,1%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0.311</cdr:x>
      <cdr:y>0.3425</cdr:y>
    </cdr:from>
    <cdr:to>
      <cdr:x>0.39205</cdr:x>
      <cdr:y>0.40482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43808" y="2348880"/>
          <a:ext cx="741121" cy="427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0,9%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0.4055</cdr:x>
      <cdr:y>0.3425</cdr:y>
    </cdr:from>
    <cdr:to>
      <cdr:x>0.48583</cdr:x>
      <cdr:y>0.39908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707904" y="2348880"/>
          <a:ext cx="734538" cy="3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9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0.79925</cdr:x>
      <cdr:y>0.7625</cdr:y>
    </cdr:from>
    <cdr:to>
      <cdr:x>0.93734</cdr:x>
      <cdr:y>0.919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308304" y="5229200"/>
          <a:ext cx="1262695" cy="1073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itchFamily="18" charset="0"/>
              <a:cs typeface="Times New Roman" pitchFamily="18" charset="0"/>
            </a:rPr>
            <a:t>ВСЕГО:</a:t>
          </a:r>
        </a:p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30 414,1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600" b="1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0.05645</cdr:x>
      <cdr:y>0.00154</cdr:y>
    </cdr:from>
    <cdr:to>
      <cdr:x>0.99358</cdr:x>
      <cdr:y>0.11674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035" y="9338"/>
          <a:ext cx="8716135" cy="7003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ПОСТУПЛЕНИЕ СОБСТВЕННЫХ ДОХОДНЫХ ИСТОЧНИКОВ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БЮДЖЕТУ ГОРЕЦКОГО РАЙОНА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0.10024</cdr:x>
      <cdr:y>0.10695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  <cdr:relSizeAnchor xmlns:cdr="http://schemas.openxmlformats.org/drawingml/2006/chartDrawing">
    <cdr:from>
      <cdr:x>0.06325</cdr:x>
      <cdr:y>0.01072</cdr:y>
    </cdr:from>
    <cdr:to>
      <cdr:x>0.99358</cdr:x>
      <cdr:y>0.07376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308" y="65169"/>
          <a:ext cx="8652861" cy="383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0.08534</cdr:x>
      <cdr:y>0.10695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59712" y="400315"/>
          <a:ext cx="734038" cy="2498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0.10231</cdr:x>
      <cdr:y>0.82347</cdr:y>
    </cdr:from>
    <cdr:to>
      <cdr:x>0.20052</cdr:x>
      <cdr:y>0.97389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52501" y="5006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Подоходный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налог  </a:t>
          </a:r>
        </a:p>
      </cdr:txBody>
    </cdr:sp>
  </cdr:relSizeAnchor>
  <cdr:relSizeAnchor xmlns:cdr="http://schemas.openxmlformats.org/drawingml/2006/chartDrawing">
    <cdr:from>
      <cdr:x>0.27163</cdr:x>
      <cdr:y>0.8255</cdr:y>
    </cdr:from>
    <cdr:to>
      <cdr:x>0.36984</cdr:x>
      <cdr:y>0.97591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483769" y="5661248"/>
          <a:ext cx="898032" cy="103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НДС</a:t>
          </a:r>
        </a:p>
      </cdr:txBody>
    </cdr:sp>
  </cdr:relSizeAnchor>
  <cdr:relSizeAnchor xmlns:cdr="http://schemas.openxmlformats.org/drawingml/2006/chartDrawing">
    <cdr:from>
      <cdr:x>0.40637</cdr:x>
      <cdr:y>0.815</cdr:y>
    </cdr:from>
    <cdr:to>
      <cdr:x>0.50459</cdr:x>
      <cdr:y>0.96541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15820" y="5589240"/>
          <a:ext cx="898124" cy="1031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собственность</a:t>
          </a:r>
        </a:p>
      </cdr:txBody>
    </cdr:sp>
  </cdr:relSizeAnchor>
  <cdr:relSizeAnchor xmlns:cdr="http://schemas.openxmlformats.org/drawingml/2006/chartDrawing">
    <cdr:from>
      <cdr:x>0.52362</cdr:x>
      <cdr:y>0.8045</cdr:y>
    </cdr:from>
    <cdr:to>
      <cdr:x>0.70032</cdr:x>
      <cdr:y>0.95492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788025" y="5517232"/>
          <a:ext cx="1615745" cy="10315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Другие налоги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от выручки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 от реализации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товаров (работ, услуг)</a:t>
          </a:r>
        </a:p>
      </cdr:txBody>
    </cdr:sp>
  </cdr:relSizeAnchor>
  <cdr:relSizeAnchor xmlns:cdr="http://schemas.openxmlformats.org/drawingml/2006/chartDrawing">
    <cdr:from>
      <cdr:x>0.71262</cdr:x>
      <cdr:y>0.7835</cdr:y>
    </cdr:from>
    <cdr:to>
      <cdr:x>0.81083</cdr:x>
      <cdr:y>0.93391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516217" y="5373216"/>
          <a:ext cx="898032" cy="103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Прочие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налоговые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доходы</a:t>
          </a:r>
        </a:p>
      </cdr:txBody>
    </cdr:sp>
  </cdr:relSizeAnchor>
  <cdr:relSizeAnchor xmlns:cdr="http://schemas.openxmlformats.org/drawingml/2006/chartDrawing">
    <cdr:from>
      <cdr:x>0.83075</cdr:x>
      <cdr:y>0.773</cdr:y>
    </cdr:from>
    <cdr:to>
      <cdr:x>0.93914</cdr:x>
      <cdr:y>0.92341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596337" y="5301208"/>
          <a:ext cx="991119" cy="103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Неналоговые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 доходы</a:t>
          </a:r>
        </a:p>
      </cdr:txBody>
    </cdr:sp>
  </cdr:relSizeAnchor>
  <cdr:relSizeAnchor xmlns:cdr="http://schemas.openxmlformats.org/drawingml/2006/chartDrawing">
    <cdr:from>
      <cdr:x>0.563</cdr:x>
      <cdr:y>0.1955</cdr:y>
    </cdr:from>
    <cdr:to>
      <cdr:x>0.76481</cdr:x>
      <cdr:y>0.24158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148065" y="1340768"/>
          <a:ext cx="1845350" cy="316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27 973,6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0.56225</cdr:x>
      <cdr:y>0.25192</cdr:y>
    </cdr:from>
    <cdr:to>
      <cdr:x>0.749</cdr:x>
      <cdr:y>0.31183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141215" y="1727667"/>
          <a:ext cx="1707642" cy="410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30 414,1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тыс.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0.10409</cdr:x>
      <cdr:y>0.01701</cdr:y>
    </cdr:from>
    <cdr:to>
      <cdr:x>1</cdr:x>
      <cdr:y>0.17633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1799" y="116632"/>
          <a:ext cx="8192201" cy="1092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НАЛОГОВ В РАЙОННЫЙ БЮДЖЕТ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ОСНОВНЫМ БЮДЖЕТООБРАЗУЮЩИМ ПРЕДПРИЯТИЯМ </a:t>
          </a:r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0.10024</cdr:x>
      <cdr:y>0.10695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  <cdr:relSizeAnchor xmlns:cdr="http://schemas.openxmlformats.org/drawingml/2006/chartDrawing">
    <cdr:from>
      <cdr:x>0.03115</cdr:x>
      <cdr:y>0.01072</cdr:y>
    </cdr:from>
    <cdr:to>
      <cdr:x>0.99358</cdr:x>
      <cdr:y>0.07376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7651" y="66676"/>
          <a:ext cx="7639049" cy="390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i="1" baseline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i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0.04391</cdr:x>
      <cdr:y>0.80122</cdr:y>
    </cdr:from>
    <cdr:to>
      <cdr:x>0.14212</cdr:x>
      <cdr:y>0.95164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08196" y="4891861"/>
          <a:ext cx="912999" cy="918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УКПП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"Коммунальник"</a:t>
          </a:r>
        </a:p>
        <a:p xmlns:a="http://schemas.openxmlformats.org/drawingml/2006/main">
          <a:pPr algn="ctr"/>
          <a:endParaRPr lang="ru-RU" sz="1100"/>
        </a:p>
      </cdr:txBody>
    </cdr:sp>
  </cdr:relSizeAnchor>
  <cdr:relSizeAnchor xmlns:cdr="http://schemas.openxmlformats.org/drawingml/2006/chartDrawing">
    <cdr:from>
      <cdr:x>0.16506</cdr:x>
      <cdr:y>0.80122</cdr:y>
    </cdr:from>
    <cdr:to>
      <cdr:x>0.26328</cdr:x>
      <cdr:y>0.95164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34432" y="4891869"/>
          <a:ext cx="913092" cy="918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"Молочные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горки"</a:t>
          </a:r>
        </a:p>
      </cdr:txBody>
    </cdr:sp>
  </cdr:relSizeAnchor>
  <cdr:relSizeAnchor xmlns:cdr="http://schemas.openxmlformats.org/drawingml/2006/chartDrawing">
    <cdr:from>
      <cdr:x>0.43528</cdr:x>
      <cdr:y>0.80574</cdr:y>
    </cdr:from>
    <cdr:to>
      <cdr:x>0.53606</cdr:x>
      <cdr:y>0.91232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046543" y="4919466"/>
          <a:ext cx="936891" cy="650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Горецкое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райпо</a:t>
          </a:r>
        </a:p>
      </cdr:txBody>
    </cdr:sp>
  </cdr:relSizeAnchor>
  <cdr:relSizeAnchor xmlns:cdr="http://schemas.openxmlformats.org/drawingml/2006/chartDrawing">
    <cdr:from>
      <cdr:x>0.25205</cdr:x>
      <cdr:y>0.80312</cdr:y>
    </cdr:from>
    <cdr:to>
      <cdr:x>0.36885</cdr:x>
      <cdr:y>0.89354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43171" y="4903469"/>
          <a:ext cx="1085820" cy="552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ЧУПП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"Прометей"</a:t>
          </a:r>
        </a:p>
      </cdr:txBody>
    </cdr:sp>
  </cdr:relSizeAnchor>
  <cdr:relSizeAnchor xmlns:cdr="http://schemas.openxmlformats.org/drawingml/2006/chartDrawing">
    <cdr:from>
      <cdr:x>0.88468</cdr:x>
      <cdr:y>0.80746</cdr:y>
    </cdr:from>
    <cdr:to>
      <cdr:x>0.9829</cdr:x>
      <cdr:y>0.95788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8224307" y="4929956"/>
          <a:ext cx="913093" cy="918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КСУП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"Овсянка им.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И.И.Мельника</a:t>
          </a:r>
        </a:p>
      </cdr:txBody>
    </cdr:sp>
  </cdr:relSizeAnchor>
  <cdr:relSizeAnchor xmlns:cdr="http://schemas.openxmlformats.org/drawingml/2006/chartDrawing">
    <cdr:from>
      <cdr:x>0.59529</cdr:x>
      <cdr:y>0.80387</cdr:y>
    </cdr:from>
    <cdr:to>
      <cdr:x>0.70697</cdr:x>
      <cdr:y>0.94995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534034" y="4908047"/>
          <a:ext cx="1038222" cy="891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ПТУП</a:t>
          </a:r>
          <a:r>
            <a:rPr lang="ru-RU" sz="1400" baseline="0">
              <a:latin typeface="Times New Roman" pitchFamily="18" charset="0"/>
              <a:cs typeface="Times New Roman" pitchFamily="18" charset="0"/>
            </a:rPr>
            <a:t> </a:t>
          </a:r>
        </a:p>
        <a:p xmlns:a="http://schemas.openxmlformats.org/drawingml/2006/main">
          <a:pPr algn="ctr"/>
          <a:r>
            <a:rPr lang="ru-RU" sz="1400" baseline="0">
              <a:latin typeface="Times New Roman" pitchFamily="18" charset="0"/>
              <a:cs typeface="Times New Roman" pitchFamily="18" charset="0"/>
            </a:rPr>
            <a:t>"Горецкий </a:t>
          </a:r>
        </a:p>
        <a:p xmlns:a="http://schemas.openxmlformats.org/drawingml/2006/main">
          <a:pPr algn="ctr"/>
          <a:r>
            <a:rPr lang="ru-RU" sz="1400" baseline="0">
              <a:latin typeface="Times New Roman" pitchFamily="18" charset="0"/>
              <a:cs typeface="Times New Roman" pitchFamily="18" charset="0"/>
            </a:rPr>
            <a:t>элеватор"</a:t>
          </a:r>
          <a:endParaRPr lang="ru-RU" sz="14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0.86158</cdr:x>
      <cdr:y>0.82501</cdr:y>
    </cdr:from>
    <cdr:to>
      <cdr:x>0.9598</cdr:x>
      <cdr:y>0.97542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8021544" y="5015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0.51291</cdr:x>
      <cdr:y>0.80389</cdr:y>
    </cdr:from>
    <cdr:to>
      <cdr:x>0.61681</cdr:x>
      <cdr:y>0.922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768210" y="4908170"/>
          <a:ext cx="965896" cy="721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ООО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"Ремком"</a:t>
          </a:r>
        </a:p>
      </cdr:txBody>
    </cdr:sp>
  </cdr:relSizeAnchor>
  <cdr:relSizeAnchor xmlns:cdr="http://schemas.openxmlformats.org/drawingml/2006/chartDrawing">
    <cdr:from>
      <cdr:x>0.5543</cdr:x>
      <cdr:y>0.25585</cdr:y>
    </cdr:from>
    <cdr:to>
      <cdr:x>0.74385</cdr:x>
      <cdr:y>0.30265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53014" y="1562097"/>
          <a:ext cx="1762133" cy="285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5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874,8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0.55431</cdr:x>
      <cdr:y>0.20905</cdr:y>
    </cdr:from>
    <cdr:to>
      <cdr:x>0.74386</cdr:x>
      <cdr:y>0.25117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153057" y="1276358"/>
          <a:ext cx="1762133" cy="2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5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626,7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0.34529</cdr:x>
      <cdr:y>0.79407</cdr:y>
    </cdr:from>
    <cdr:to>
      <cdr:x>0.43853</cdr:x>
      <cdr:y>0.92824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209933" y="4848213"/>
          <a:ext cx="866796" cy="819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РУП "Учхоз БГСХА"</a:t>
          </a:r>
        </a:p>
      </cdr:txBody>
    </cdr:sp>
  </cdr:relSizeAnchor>
  <cdr:relSizeAnchor xmlns:cdr="http://schemas.openxmlformats.org/drawingml/2006/chartDrawing">
    <cdr:from>
      <cdr:x>0.77972</cdr:x>
      <cdr:y>0.78939</cdr:y>
    </cdr:from>
    <cdr:to>
      <cdr:x>0.88832</cdr:x>
      <cdr:y>0.9298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7248563" y="4819650"/>
          <a:ext cx="1009589" cy="857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ОАО "Горецкая РАПТ"</a:t>
          </a:r>
        </a:p>
      </cdr:txBody>
    </cdr:sp>
  </cdr:relSizeAnchor>
  <cdr:relSizeAnchor xmlns:cdr="http://schemas.openxmlformats.org/drawingml/2006/chartDrawing">
    <cdr:from>
      <cdr:x>0.68545</cdr:x>
      <cdr:y>0.78783</cdr:y>
    </cdr:from>
    <cdr:to>
      <cdr:x>0.80225</cdr:x>
      <cdr:y>0.89704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6372248" y="4810114"/>
          <a:ext cx="1085819" cy="666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ОАО "Горкилен"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0.22438</cdr:x>
      <cdr:y>0.311</cdr:y>
    </cdr:from>
    <cdr:to>
      <cdr:x>0.30306</cdr:x>
      <cdr:y>0.37058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1720" y="2132856"/>
          <a:ext cx="719450" cy="40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16,5%</a:t>
          </a:r>
        </a:p>
      </cdr:txBody>
    </cdr:sp>
  </cdr:relSizeAnchor>
  <cdr:relSizeAnchor xmlns:cdr="http://schemas.openxmlformats.org/drawingml/2006/chartDrawing">
    <cdr:from>
      <cdr:x>0.13776</cdr:x>
      <cdr:y>0.4055</cdr:y>
    </cdr:from>
    <cdr:to>
      <cdr:x>0.19868</cdr:x>
      <cdr:y>0.4685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59677" y="2780928"/>
          <a:ext cx="55705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2,6%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0.13702</cdr:x>
      <cdr:y>0.4475</cdr:y>
    </cdr:from>
    <cdr:to>
      <cdr:x>0.20555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52911" y="3068960"/>
          <a:ext cx="62663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4,0%</a:t>
          </a:r>
        </a:p>
      </cdr:txBody>
    </cdr:sp>
  </cdr:relSizeAnchor>
  <cdr:relSizeAnchor xmlns:cdr="http://schemas.openxmlformats.org/drawingml/2006/chartDrawing">
    <cdr:from>
      <cdr:x>0.38188</cdr:x>
      <cdr:y>0.269</cdr:y>
    </cdr:from>
    <cdr:to>
      <cdr:x>0.44279</cdr:x>
      <cdr:y>0.33895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91880" y="1844824"/>
          <a:ext cx="556961" cy="479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</a:p>
      </cdr:txBody>
    </cdr:sp>
  </cdr:relSizeAnchor>
  <cdr:relSizeAnchor xmlns:cdr="http://schemas.openxmlformats.org/drawingml/2006/chartDrawing">
    <cdr:from>
      <cdr:x>0.60237</cdr:x>
      <cdr:y>0.3215</cdr:y>
    </cdr:from>
    <cdr:to>
      <cdr:x>0.6819</cdr:x>
      <cdr:y>0.37461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08104" y="2204864"/>
          <a:ext cx="727223" cy="364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29,0%</a:t>
          </a:r>
        </a:p>
      </cdr:txBody>
    </cdr:sp>
  </cdr:relSizeAnchor>
  <cdr:relSizeAnchor xmlns:cdr="http://schemas.openxmlformats.org/drawingml/2006/chartDrawing">
    <cdr:from>
      <cdr:x>0.7205</cdr:x>
      <cdr:y>0.4685</cdr:y>
    </cdr:from>
    <cdr:to>
      <cdr:x>0.78395</cdr:x>
      <cdr:y>0.5315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588252" y="3212976"/>
          <a:ext cx="580187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,9%</a:t>
          </a:r>
        </a:p>
      </cdr:txBody>
    </cdr:sp>
  </cdr:relSizeAnchor>
  <cdr:relSizeAnchor xmlns:cdr="http://schemas.openxmlformats.org/drawingml/2006/chartDrawing">
    <cdr:from>
      <cdr:x>0.69687</cdr:x>
      <cdr:y>0.5</cdr:y>
    </cdr:from>
    <cdr:to>
      <cdr:x>0.7637</cdr:x>
      <cdr:y>0.5525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372179" y="3429000"/>
          <a:ext cx="61109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2,9%</a:t>
          </a:r>
        </a:p>
      </cdr:txBody>
    </cdr:sp>
  </cdr:relSizeAnchor>
  <cdr:relSizeAnchor xmlns:cdr="http://schemas.openxmlformats.org/drawingml/2006/chartDrawing">
    <cdr:from>
      <cdr:x>0.374</cdr:x>
      <cdr:y>0.584</cdr:y>
    </cdr:from>
    <cdr:to>
      <cdr:x>0.45776</cdr:x>
      <cdr:y>0.6384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419872" y="4005064"/>
          <a:ext cx="765902" cy="373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34,7%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0.73625</cdr:x>
      <cdr:y>0.605</cdr:y>
    </cdr:from>
    <cdr:to>
      <cdr:x>1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732240" y="4149090"/>
          <a:ext cx="2411760" cy="2708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53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902,7 тыс. рублей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 xmlns:a="http://schemas.openxmlformats.org/drawingml/2006/main">
          <a:endParaRPr lang="ru-RU" sz="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988,6 тыс. рублей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 xmlns:a="http://schemas.openxmlformats.org/drawingml/2006/main">
          <a:endParaRPr lang="ru-RU" sz="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бщегосударственная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деятельность</a:t>
          </a:r>
        </a:p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5 482,3 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6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рублей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0.75987</cdr:x>
      <cdr:y>0.08001</cdr:y>
    </cdr:from>
    <cdr:to>
      <cdr:x>0.98824</cdr:x>
      <cdr:y>0.2375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948264" y="548709"/>
          <a:ext cx="2088232" cy="1080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ВСЕГО: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73 447,9 </a:t>
          </a: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 рублей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0.8181</cdr:x>
      <cdr:y>0.05311</cdr:y>
    </cdr:from>
    <cdr:to>
      <cdr:x>0.97293</cdr:x>
      <cdr:y>0.23575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612128" y="322748"/>
          <a:ext cx="1440558" cy="11099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0.82487</cdr:x>
      <cdr:y>0.02979</cdr:y>
    </cdr:from>
    <cdr:to>
      <cdr:x>0.96362</cdr:x>
      <cdr:y>0.2487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675103" y="181054"/>
          <a:ext cx="1290992" cy="1330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0.59222</cdr:x>
      <cdr:y>0.32254</cdr:y>
    </cdr:from>
    <cdr:to>
      <cdr:x>0.79379</cdr:x>
      <cdr:y>0.36709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93365" y="1952024"/>
          <a:ext cx="1869740" cy="269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1 575,3 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0.59222</cdr:x>
      <cdr:y>0.37177</cdr:y>
    </cdr:from>
    <cdr:to>
      <cdr:x>0.79398</cdr:x>
      <cdr:y>0.41944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10362" y="2259266"/>
          <a:ext cx="1877293" cy="2896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1 674,0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0.59235</cdr:x>
      <cdr:y>0.41965</cdr:y>
    </cdr:from>
    <cdr:to>
      <cdr:x>0.7988</cdr:x>
      <cdr:y>0.46867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3659" y="2551037"/>
          <a:ext cx="1921708" cy="297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2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057,3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0.08735</cdr:x>
      <cdr:y>0.89682</cdr:y>
    </cdr:from>
    <cdr:to>
      <cdr:x>0.24875</cdr:x>
      <cdr:y>0.96051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13109" y="5451707"/>
          <a:ext cx="1502317" cy="387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</a:p>
      </cdr:txBody>
    </cdr:sp>
  </cdr:relSizeAnchor>
  <cdr:relSizeAnchor xmlns:cdr="http://schemas.openxmlformats.org/drawingml/2006/chartDrawing">
    <cdr:from>
      <cdr:x>0.25458</cdr:x>
      <cdr:y>0.89936</cdr:y>
    </cdr:from>
    <cdr:to>
      <cdr:x>0.37521</cdr:x>
      <cdr:y>0.98344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69634" y="5467195"/>
          <a:ext cx="1122866" cy="511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Сельское</a:t>
          </a:r>
          <a:r>
            <a:rPr lang="ru-RU" sz="1400" baseline="0">
              <a:latin typeface="Times New Roman" panose="02020603050405020304" pitchFamily="18" charset="0"/>
              <a:cs typeface="Times New Roman" panose="02020603050405020304" pitchFamily="18" charset="0"/>
            </a:rPr>
            <a:t> хозяйство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0.39185</cdr:x>
      <cdr:y>0.89936</cdr:y>
    </cdr:from>
    <cdr:to>
      <cdr:x>0.52579</cdr:x>
      <cdr:y>0.96433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647378" y="5467195"/>
          <a:ext cx="1246768" cy="394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Физкультура</a:t>
          </a:r>
        </a:p>
      </cdr:txBody>
    </cdr:sp>
  </cdr:relSizeAnchor>
  <cdr:relSizeAnchor xmlns:cdr="http://schemas.openxmlformats.org/drawingml/2006/chartDrawing">
    <cdr:from>
      <cdr:x>0.54908</cdr:x>
      <cdr:y>0.89936</cdr:y>
    </cdr:from>
    <cdr:to>
      <cdr:x>0.66889</cdr:x>
      <cdr:y>0.96943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10976" y="5467195"/>
          <a:ext cx="1115122" cy="42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Культура</a:t>
          </a:r>
        </a:p>
      </cdr:txBody>
    </cdr:sp>
  </cdr:relSizeAnchor>
  <cdr:relSizeAnchor xmlns:cdr="http://schemas.openxmlformats.org/drawingml/2006/chartDrawing">
    <cdr:from>
      <cdr:x>0.67637</cdr:x>
      <cdr:y>0.89936</cdr:y>
    </cdr:from>
    <cdr:to>
      <cdr:x>0.80699</cdr:x>
      <cdr:y>0.96943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295792" y="5467195"/>
          <a:ext cx="1215793" cy="42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</cdr:txBody>
    </cdr:sp>
  </cdr:relSizeAnchor>
  <cdr:relSizeAnchor xmlns:cdr="http://schemas.openxmlformats.org/drawingml/2006/chartDrawing">
    <cdr:from>
      <cdr:x>0.80449</cdr:x>
      <cdr:y>0.89936</cdr:y>
    </cdr:from>
    <cdr:to>
      <cdr:x>0.95424</cdr:x>
      <cdr:y>0.98471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488353" y="5467195"/>
          <a:ext cx="1393903" cy="518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0.626</cdr:x>
      <cdr:y>0.35096</cdr:y>
    </cdr:from>
    <cdr:to>
      <cdr:x>0.80778</cdr:x>
      <cdr:y>0.39446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8" y="2406884"/>
          <a:ext cx="1662212" cy="29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1 036,7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0.626</cdr:x>
      <cdr:y>0.4055</cdr:y>
    </cdr:from>
    <cdr:to>
      <cdr:x>0.80813</cdr:x>
      <cdr:y>0.44393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128" y="2780928"/>
          <a:ext cx="1665397" cy="263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762,4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0.1173</cdr:x>
      <cdr:y>0.89299</cdr:y>
    </cdr:from>
    <cdr:to>
      <cdr:x>0.27121</cdr:x>
      <cdr:y>0.95414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91891" y="5428476"/>
          <a:ext cx="1432622" cy="3717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</cdr:txBody>
    </cdr:sp>
  </cdr:relSizeAnchor>
  <cdr:relSizeAnchor xmlns:cdr="http://schemas.openxmlformats.org/drawingml/2006/chartDrawing">
    <cdr:from>
      <cdr:x>0.2787</cdr:x>
      <cdr:y>0.89172</cdr:y>
    </cdr:from>
    <cdr:to>
      <cdr:x>0.41847</cdr:x>
      <cdr:y>0.96815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94208" y="5420732"/>
          <a:ext cx="1300975" cy="464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Культура</a:t>
          </a:r>
        </a:p>
      </cdr:txBody>
    </cdr:sp>
  </cdr:relSizeAnchor>
  <cdr:relSizeAnchor xmlns:cdr="http://schemas.openxmlformats.org/drawingml/2006/chartDrawing">
    <cdr:from>
      <cdr:x>0.38519</cdr:x>
      <cdr:y>0.89299</cdr:y>
    </cdr:from>
    <cdr:to>
      <cdr:x>0.56739</cdr:x>
      <cdr:y>0.95414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585427" y="5428476"/>
          <a:ext cx="1695915" cy="3717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</a:p>
      </cdr:txBody>
    </cdr:sp>
  </cdr:relSizeAnchor>
  <cdr:relSizeAnchor xmlns:cdr="http://schemas.openxmlformats.org/drawingml/2006/chartDrawing">
    <cdr:from>
      <cdr:x>0.5416</cdr:x>
      <cdr:y>0.89299</cdr:y>
    </cdr:from>
    <cdr:to>
      <cdr:x>0.6772</cdr:x>
      <cdr:y>0.95414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41281" y="5428475"/>
          <a:ext cx="1262256" cy="3717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Физкультура</a:t>
          </a:r>
        </a:p>
      </cdr:txBody>
    </cdr:sp>
  </cdr:relSizeAnchor>
  <cdr:relSizeAnchor xmlns:cdr="http://schemas.openxmlformats.org/drawingml/2006/chartDrawing">
    <cdr:from>
      <cdr:x>0.67471</cdr:x>
      <cdr:y>0.89427</cdr:y>
    </cdr:from>
    <cdr:to>
      <cdr:x>0.80865</cdr:x>
      <cdr:y>0.97707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280305" y="5436219"/>
          <a:ext cx="1246768" cy="503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</cdr:txBody>
    </cdr:sp>
  </cdr:relSizeAnchor>
  <cdr:relSizeAnchor xmlns:cdr="http://schemas.openxmlformats.org/drawingml/2006/chartDrawing">
    <cdr:from>
      <cdr:x>0.83611</cdr:x>
      <cdr:y>0.89554</cdr:y>
    </cdr:from>
    <cdr:to>
      <cdr:x>0.97005</cdr:x>
      <cdr:y>0.97707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782622" y="5443964"/>
          <a:ext cx="1246768" cy="495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Прочие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50000"/>
                <a:satMod val="180000"/>
              </a:schemeClr>
            </a:gs>
            <a:gs pos="35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19.01.2022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476672"/>
            <a:ext cx="8856984" cy="4752528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консолидированного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Горецкого района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4840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96F4CE54-B948-4ED5-BFB5-2B5EBDB1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130908"/>
              </p:ext>
            </p:extLst>
          </p:nvPr>
        </p:nvGraphicFramePr>
        <p:xfrm>
          <a:off x="0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03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67197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616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37330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5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71925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36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937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870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8107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162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428</Words>
  <Application>Microsoft Office PowerPoint</Application>
  <PresentationFormat>Экран (4:3)</PresentationFormat>
  <Paragraphs>195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Исполнение консолидированного бюджета  Горецкого района  за 2021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Пашинский Василий Иванович</cp:lastModifiedBy>
  <cp:revision>213</cp:revision>
  <cp:lastPrinted>2015-02-04T11:08:45Z</cp:lastPrinted>
  <dcterms:created xsi:type="dcterms:W3CDTF">2015-02-03T13:21:27Z</dcterms:created>
  <dcterms:modified xsi:type="dcterms:W3CDTF">2022-01-19T06:22:27Z</dcterms:modified>
</cp:coreProperties>
</file>