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8" r:id="rId4"/>
    <p:sldId id="272" r:id="rId5"/>
    <p:sldId id="276" r:id="rId6"/>
    <p:sldId id="277" r:id="rId7"/>
    <p:sldId id="275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2.xml"/><Relationship Id="rId4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2020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29800962379704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полугодие 2020 года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6</a:t>
                    </a:r>
                    <a:r>
                      <a:rPr lang="ru-RU" sz="1400" baseline="0" dirty="0"/>
                      <a:t> 558</a:t>
                    </a:r>
                    <a:r>
                      <a:rPr lang="ru-RU" sz="1400" dirty="0"/>
                      <a:t>,9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1.1222878390201124E-2"/>
                  <c:y val="2.811023622047230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 Налог на прибыль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/>
                      <a:t>11,6 тыс.рублей</a:t>
                    </a:r>
                    <a:endParaRPr lang="ru-RU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5.509910289160392E-2"/>
                  <c:y val="3.595564220067346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3</a:t>
                    </a:r>
                    <a:r>
                      <a:rPr lang="ru-RU" sz="1400" baseline="0" dirty="0"/>
                      <a:t> 015</a:t>
                    </a:r>
                    <a:r>
                      <a:rPr lang="ru-RU" sz="1400" dirty="0"/>
                      <a:t>,2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6.9061679790026205E-4"/>
                  <c:y val="1.1227763196260343E-4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327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4.2825787401574798E-2"/>
                  <c:y val="-1.448702245552639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 налоги от выручки 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(работ, услуг)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221</a:t>
                    </a:r>
                    <a:r>
                      <a:rPr lang="ru-RU" sz="1400" dirty="0"/>
                      <a:t>,6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2.6237151704761083E-2"/>
                  <c:y val="-7.291490492948832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 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173,8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структура'!$B$6:$H$6</c:f>
              <c:strCache>
                <c:ptCount val="7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НДС</c:v>
                </c:pt>
                <c:pt idx="3">
                  <c:v>Налоги на собственность</c:v>
                </c:pt>
                <c:pt idx="4">
                  <c:v>Другие налоги от выручки
от реализации товаров (работ, услуг)</c:v>
                </c:pt>
                <c:pt idx="5">
                  <c:v>Прочие 
налоговые доходы</c:v>
                </c:pt>
                <c:pt idx="6">
                  <c:v>Неналоговые 
доходы</c:v>
                </c:pt>
              </c:strCache>
            </c:strRef>
          </c:cat>
          <c:val>
            <c:numRef>
              <c:f>' структура'!$B$7:$H$7</c:f>
              <c:numCache>
                <c:formatCode>General</c:formatCode>
                <c:ptCount val="7"/>
                <c:pt idx="0" formatCode="0.0">
                  <c:v>6558.8859499999999</c:v>
                </c:pt>
                <c:pt idx="2" formatCode="0.0">
                  <c:v>3015.1752099999999</c:v>
                </c:pt>
                <c:pt idx="3" formatCode="0.0">
                  <c:v>1327.0541000000001</c:v>
                </c:pt>
                <c:pt idx="4" formatCode="0.0">
                  <c:v>1221.6426100000001</c:v>
                </c:pt>
                <c:pt idx="5" formatCode="0.0">
                  <c:v>173.83509000000004</c:v>
                </c:pt>
                <c:pt idx="6" formatCode="0.0">
                  <c:v>1207.06178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</a:t>
            </a:r>
            <a:r>
              <a:rPr lang="ru-RU" sz="1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ДОХОДНЫХ ИСТОЧНИКОВ ПО БЮДЖЕТУ ГОРЕЦКОГО РАЙОНА</a:t>
            </a:r>
            <a:endParaRPr lang="ru-RU" sz="1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solidFill>
            <a:sysClr val="windowText" lastClr="000000">
              <a:lumMod val="50000"/>
              <a:lumOff val="50000"/>
            </a:sysClr>
          </a:solidFill>
        </a:ln>
        <a:effectLst/>
        <a:sp3d>
          <a:contourClr>
            <a:sysClr val="windowText" lastClr="000000">
              <a:lumMod val="50000"/>
              <a:lumOff val="50000"/>
            </a:sys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PowerPoint]Лист1'!$A$6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111109895985356E-2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04-4089-8A07-E11CEE920E3B}"/>
                </c:ext>
              </c:extLst>
            </c:dLbl>
            <c:dLbl>
              <c:idx val="1"/>
              <c:layout>
                <c:manualLayout>
                  <c:x val="-4.1666662109945598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DC-4047-A987-C22214342042}"/>
                </c:ext>
              </c:extLst>
            </c:dLbl>
            <c:dLbl>
              <c:idx val="2"/>
              <c:layout>
                <c:manualLayout>
                  <c:x val="8.3333324219890172E-3"/>
                  <c:y val="-1.8518518518519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DC-4047-A987-C22214342042}"/>
                </c:ext>
              </c:extLst>
            </c:dLbl>
            <c:dLbl>
              <c:idx val="3"/>
              <c:layout>
                <c:manualLayout>
                  <c:x val="0"/>
                  <c:y val="-1.111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DC-4047-A987-C22214342042}"/>
                </c:ext>
              </c:extLst>
            </c:dLbl>
            <c:dLbl>
              <c:idx val="4"/>
              <c:layout>
                <c:manualLayout>
                  <c:x val="9.7222211589871876E-3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DC-4047-A987-C22214342042}"/>
                </c:ext>
              </c:extLst>
            </c:dLbl>
            <c:dLbl>
              <c:idx val="5"/>
              <c:layout>
                <c:manualLayout>
                  <c:x val="5.5555549479926782E-3"/>
                  <c:y val="-1.2962962962963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DC-4047-A987-C222143420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PowerPoint]Лист1'!$B$5:$G$5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'[Диаграмма в Microsoft PowerPoint]Лист1'!$B$6:$G$6</c:f>
              <c:numCache>
                <c:formatCode>0.0</c:formatCode>
                <c:ptCount val="6"/>
                <c:pt idx="0">
                  <c:v>5596.0146000000004</c:v>
                </c:pt>
                <c:pt idx="1">
                  <c:v>2809.4801499999999</c:v>
                </c:pt>
                <c:pt idx="2">
                  <c:v>1536.1960899999999</c:v>
                </c:pt>
                <c:pt idx="3">
                  <c:v>1115.0389299999999</c:v>
                </c:pt>
                <c:pt idx="4">
                  <c:v>192.05994000000001</c:v>
                </c:pt>
                <c:pt idx="5">
                  <c:v>1313.5102899999999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C-4047-A987-C22214342042}"/>
            </c:ext>
          </c:extLst>
        </c:ser>
        <c:ser>
          <c:idx val="1"/>
          <c:order val="1"/>
          <c:tx>
            <c:strRef>
              <c:f>'[Диаграмма в Microsoft PowerPoint]Лист1'!$A$7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11589871616E-3"/>
                  <c:y val="-3.703703703703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DC-4047-A987-C22214342042}"/>
                </c:ext>
              </c:extLst>
            </c:dLbl>
            <c:dLbl>
              <c:idx val="1"/>
              <c:layout>
                <c:manualLayout>
                  <c:x val="1.6666664843978034E-2"/>
                  <c:y val="-3.703703703703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DC-4047-A987-C22214342042}"/>
                </c:ext>
              </c:extLst>
            </c:dLbl>
            <c:dLbl>
              <c:idx val="2"/>
              <c:layout>
                <c:manualLayout>
                  <c:x val="2.3611108528968781E-2"/>
                  <c:y val="-1.2962962962963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DC-4047-A987-C22214342042}"/>
                </c:ext>
              </c:extLst>
            </c:dLbl>
            <c:dLbl>
              <c:idx val="3"/>
              <c:layout>
                <c:manualLayout>
                  <c:x val="1.3888887369981695E-2"/>
                  <c:y val="-1.111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DC-4047-A987-C22214342042}"/>
                </c:ext>
              </c:extLst>
            </c:dLbl>
            <c:dLbl>
              <c:idx val="4"/>
              <c:layout>
                <c:manualLayout>
                  <c:x val="1.5277776106979763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DC-4047-A987-C22214342042}"/>
                </c:ext>
              </c:extLst>
            </c:dLbl>
            <c:dLbl>
              <c:idx val="5"/>
              <c:layout>
                <c:manualLayout>
                  <c:x val="2.6388886002965222E-2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DC-4047-A987-C222143420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PowerPoint]Лист1'!$B$5:$G$5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'[Диаграмма в Microsoft PowerPoint]Лист1'!$B$7:$G$7</c:f>
              <c:numCache>
                <c:formatCode>0.0</c:formatCode>
                <c:ptCount val="6"/>
                <c:pt idx="0">
                  <c:v>6558.8859499999999</c:v>
                </c:pt>
                <c:pt idx="1">
                  <c:v>3015.1752099999999</c:v>
                </c:pt>
                <c:pt idx="2">
                  <c:v>1327.0541000000001</c:v>
                </c:pt>
                <c:pt idx="3">
                  <c:v>1221.6426100000001</c:v>
                </c:pt>
                <c:pt idx="4">
                  <c:v>173.83509000000001</c:v>
                </c:pt>
                <c:pt idx="5">
                  <c:v>1207.06178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C-4047-A987-C22214342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0296847"/>
        <c:axId val="765083279"/>
        <c:axId val="0"/>
      </c:bar3DChart>
      <c:catAx>
        <c:axId val="6302968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5083279"/>
        <c:crosses val="autoZero"/>
        <c:auto val="1"/>
        <c:lblAlgn val="ctr"/>
        <c:lblOffset val="100"/>
        <c:noMultiLvlLbl val="0"/>
      </c:catAx>
      <c:valAx>
        <c:axId val="76508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ysClr val="windowText" lastClr="000000">
                <a:lumMod val="50000"/>
                <a:lumOff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029684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1895180238934786"/>
          <c:y val="0.14265237678623505"/>
          <c:w val="0.23912870912344869"/>
          <c:h val="0.12626363371245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полугодие 2019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963039456146081E-5"/>
                  <c:y val="-4.085479954631256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9.6311242344707931E-3"/>
                  <c:y val="-6.0707212118288343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213114754103E-3"/>
                  <c:y val="-6.240249609984399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4.2121609798776169E-3"/>
                  <c:y val="-8.776758351816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0.0</c:formatCode>
                <c:ptCount val="10"/>
                <c:pt idx="0">
                  <c:v>750.11357999999996</c:v>
                </c:pt>
                <c:pt idx="1">
                  <c:v>422.79153000000002</c:v>
                </c:pt>
                <c:pt idx="2">
                  <c:v>457.08012000000002</c:v>
                </c:pt>
                <c:pt idx="3">
                  <c:v>261.16125</c:v>
                </c:pt>
                <c:pt idx="4">
                  <c:v>207.67838</c:v>
                </c:pt>
                <c:pt idx="5">
                  <c:v>167.61759000000001</c:v>
                </c:pt>
                <c:pt idx="6">
                  <c:v>111.39354</c:v>
                </c:pt>
                <c:pt idx="7">
                  <c:v>167.11014</c:v>
                </c:pt>
                <c:pt idx="8">
                  <c:v>132.37592000000001</c:v>
                </c:pt>
                <c:pt idx="9">
                  <c:v>127.76300000000001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полугодие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08828148530614E-2"/>
                  <c:y val="-8.20568255801098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-3.8939804655565598E-4"/>
                  <c:y val="-8.29412704067217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6.4412238325281803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297906602248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8.1967213114754103E-3"/>
                  <c:y val="-1.248049921996879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3661202185792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0.0</c:formatCode>
                <c:ptCount val="10"/>
                <c:pt idx="0">
                  <c:v>503.42691000000002</c:v>
                </c:pt>
                <c:pt idx="1">
                  <c:v>486.01132000000001</c:v>
                </c:pt>
                <c:pt idx="2">
                  <c:v>469.54471000000001</c:v>
                </c:pt>
                <c:pt idx="3">
                  <c:v>321.08323000000001</c:v>
                </c:pt>
                <c:pt idx="4">
                  <c:v>242.02314999999999</c:v>
                </c:pt>
                <c:pt idx="5">
                  <c:v>212.18314000000001</c:v>
                </c:pt>
                <c:pt idx="6">
                  <c:v>209.57228000000001</c:v>
                </c:pt>
                <c:pt idx="7">
                  <c:v>196.95856000000001</c:v>
                </c:pt>
                <c:pt idx="8">
                  <c:v>141.74905999999999</c:v>
                </c:pt>
                <c:pt idx="9">
                  <c:v>144.40701999999999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8513133596209991"/>
          <c:w val="0.22669083552055991"/>
          <c:h val="8.4389338639448627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</a:t>
            </a:r>
            <a:r>
              <a:rPr lang="en-US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1174-4197-A062-457126CCF90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1174-4197-A062-457126CCF90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1174-4197-A062-457126CCF90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1174-4197-A062-457126CCF90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1174-4197-A062-457126CCF90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1174-4197-A062-457126CCF90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1174-4197-A062-457126CCF90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1174-4197-A062-457126CCF90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1174-4197-A062-457126CCF90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Здравоохранение</a:t>
                    </a:r>
                  </a:p>
                  <a:p>
                    <a:r>
                      <a:rPr lang="ru-RU" baseline="0"/>
                      <a:t>8 102,2 </a:t>
                    </a:r>
                    <a:r>
                      <a:rPr lang="ru-RU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74-4197-A062-457126CCF908}"/>
                </c:ext>
              </c:extLst>
            </c:dLbl>
            <c:dLbl>
              <c:idx val="1"/>
              <c:layout>
                <c:manualLayout>
                  <c:x val="2.0838680337952435E-2"/>
                  <c:y val="-0.1329957099590834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Физкультура</a:t>
                    </a:r>
                  </a:p>
                  <a:p>
                    <a:r>
                      <a:rPr lang="ru-RU"/>
                      <a:t>852,2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74-4197-A062-457126CCF908}"/>
                </c:ext>
              </c:extLst>
            </c:dLbl>
            <c:dLbl>
              <c:idx val="2"/>
              <c:layout>
                <c:manualLayout>
                  <c:x val="3.3576774174127036E-2"/>
                  <c:y val="-6.615811957928255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 </a:t>
                    </a:r>
                  </a:p>
                  <a:p>
                    <a:r>
                      <a:rPr lang="ru-RU"/>
                      <a:t>1</a:t>
                    </a:r>
                    <a:r>
                      <a:rPr lang="ru-RU" baseline="0"/>
                      <a:t> 043,4</a:t>
                    </a:r>
                    <a:r>
                      <a:rPr lang="ru-RU"/>
                      <a:t>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74-4197-A062-457126CCF90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</a:p>
                  <a:p>
                    <a:r>
                      <a:rPr lang="ru-RU"/>
                      <a:t>13</a:t>
                    </a:r>
                    <a:r>
                      <a:rPr lang="ru-RU" baseline="0"/>
                      <a:t> 218</a:t>
                    </a:r>
                    <a:r>
                      <a:rPr lang="ru-RU"/>
                      <a:t>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74-4197-A062-457126CCF908}"/>
                </c:ext>
              </c:extLst>
            </c:dLbl>
            <c:dLbl>
              <c:idx val="4"/>
              <c:layout>
                <c:manualLayout>
                  <c:x val="-3.2140426625325087E-3"/>
                  <c:y val="2.698894707297717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</a:t>
                    </a:r>
                  </a:p>
                  <a:p>
                    <a:r>
                      <a:rPr lang="ru-RU"/>
                      <a:t>1</a:t>
                    </a:r>
                    <a:r>
                      <a:rPr lang="ru-RU" baseline="0"/>
                      <a:t> 217</a:t>
                    </a:r>
                    <a:r>
                      <a:rPr lang="ru-RU"/>
                      <a:t>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74-4197-A062-457126CCF90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</a:t>
                    </a:r>
                  </a:p>
                  <a:p>
                    <a:r>
                      <a:rPr lang="ru-RU"/>
                      <a:t>746,5</a:t>
                    </a:r>
                    <a:r>
                      <a:rPr lang="ru-RU" baseline="0"/>
                      <a:t> </a:t>
                    </a:r>
                    <a:r>
                      <a:rPr lang="ru-RU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74-4197-A062-457126CCF908}"/>
                </c:ext>
              </c:extLst>
            </c:dLbl>
            <c:dLbl>
              <c:idx val="6"/>
              <c:layout>
                <c:manualLayout>
                  <c:x val="2.8423877342800039E-2"/>
                  <c:y val="-6.693523733222295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Жилищно-коммунальные</a:t>
                    </a:r>
                    <a:r>
                      <a:rPr lang="ru-RU" baseline="0"/>
                      <a:t> услуги и жилищное строительство</a:t>
                    </a:r>
                  </a:p>
                  <a:p>
                    <a:r>
                      <a:rPr lang="ru-RU"/>
                      <a:t>4</a:t>
                    </a:r>
                    <a:r>
                      <a:rPr lang="ru-RU" baseline="0"/>
                      <a:t> 158</a:t>
                    </a:r>
                    <a:r>
                      <a:rPr lang="ru-RU"/>
                      <a:t>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74-4197-A062-457126CCF90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Общегосударственная</a:t>
                    </a:r>
                    <a:r>
                      <a:rPr lang="ru-RU" baseline="0"/>
                      <a:t> деятельность</a:t>
                    </a:r>
                  </a:p>
                  <a:p>
                    <a:r>
                      <a:rPr lang="ru-RU"/>
                      <a:t>2</a:t>
                    </a:r>
                    <a:r>
                      <a:rPr lang="ru-RU" baseline="0"/>
                      <a:t> 096</a:t>
                    </a:r>
                    <a:r>
                      <a:rPr lang="ru-RU"/>
                      <a:t>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74-4197-A062-457126CCF90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отрасли</a:t>
                    </a:r>
                  </a:p>
                  <a:p>
                    <a:r>
                      <a:rPr lang="ru-RU"/>
                      <a:t>27,8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74-4197-A062-457126CCF9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PowerPoint]Лист1'!$A$7:$A$11,'[Диаграмма в Microsoft PowerPoint]Лист1'!$A$13:$A$14,'[Диаграмма в Microsoft PowerPoint]Лист1'!$A$15,'[Диаграмма в Microsoft PowerPoint]Лист1'!$A$16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'[Диаграмма в Microsoft PowerPoint]Лист1'!$B$7:$B$11,'[Диаграмма в Microsoft PowerPoint]Лист1'!$B$13:$B$14,'[Диаграмма в Microsoft PowerPoint]Лист1'!$B$15,'[Диаграмма в Microsoft PowerPoint]Лист1'!$B$16</c:f>
              <c:numCache>
                <c:formatCode>#\ ##0.0</c:formatCode>
                <c:ptCount val="9"/>
                <c:pt idx="0">
                  <c:v>8102.2</c:v>
                </c:pt>
                <c:pt idx="1">
                  <c:v>852.2</c:v>
                </c:pt>
                <c:pt idx="2">
                  <c:v>1043.4000000000001</c:v>
                </c:pt>
                <c:pt idx="3">
                  <c:v>13218.5</c:v>
                </c:pt>
                <c:pt idx="4">
                  <c:v>1217.5999999999999</c:v>
                </c:pt>
                <c:pt idx="5">
                  <c:v>746.5</c:v>
                </c:pt>
                <c:pt idx="6">
                  <c:v>4158.5</c:v>
                </c:pt>
                <c:pt idx="7">
                  <c:v>2096.1999999999998</c:v>
                </c:pt>
                <c:pt idx="8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174-4197-A062-457126CCF9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 </a:t>
            </a:r>
          </a:p>
        </c:rich>
      </c:tx>
      <c:layout>
        <c:manualLayout>
          <c:xMode val="edge"/>
          <c:yMode val="edge"/>
          <c:x val="0.20771590198117912"/>
          <c:y val="2.76035327505880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PowerPoint]Таблица в тысячах'!$B$2:$C$2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831351362865355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1F-42DF-AA36-A7181AA37AF1}"/>
                </c:ext>
              </c:extLst>
            </c:dLbl>
            <c:dLbl>
              <c:idx val="1"/>
              <c:layout>
                <c:manualLayout>
                  <c:x val="5.3736936416414826E-6"/>
                  <c:y val="-6.272886095308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1F-42DF-AA36-A7181AA37AF1}"/>
                </c:ext>
              </c:extLst>
            </c:dLbl>
            <c:dLbl>
              <c:idx val="2"/>
              <c:layout>
                <c:manualLayout>
                  <c:x val="-1.3729787254393988E-3"/>
                  <c:y val="-6.2694305036919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1F-42DF-AA36-A7181AA37AF1}"/>
                </c:ext>
              </c:extLst>
            </c:dLbl>
            <c:dLbl>
              <c:idx val="3"/>
              <c:layout>
                <c:manualLayout>
                  <c:x val="-5.3736936416414826E-6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1F-42DF-AA36-A7181AA37AF1}"/>
                </c:ext>
              </c:extLst>
            </c:dLbl>
            <c:dLbl>
              <c:idx val="4"/>
              <c:layout>
                <c:manualLayout>
                  <c:x val="2.890857708973838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1F-42DF-AA36-A7181AA37AF1}"/>
                </c:ext>
              </c:extLst>
            </c:dLbl>
            <c:dLbl>
              <c:idx val="5"/>
              <c:layout>
                <c:manualLayout>
                  <c:x val="1.3622313381561159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1F-42DF-AA36-A7181AA37A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PowerPoint]Таблица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'[Диаграмма в Microsoft PowerPoint]Таблица в тысячах'!$B$5:$B$10</c:f>
              <c:numCache>
                <c:formatCode>0.0</c:formatCode>
                <c:ptCount val="6"/>
                <c:pt idx="0">
                  <c:v>379.54199</c:v>
                </c:pt>
                <c:pt idx="1">
                  <c:v>200.58951000000002</c:v>
                </c:pt>
                <c:pt idx="2">
                  <c:v>122.84435000000001</c:v>
                </c:pt>
                <c:pt idx="3">
                  <c:v>120.32893</c:v>
                </c:pt>
                <c:pt idx="4">
                  <c:v>125.25833</c:v>
                </c:pt>
                <c:pt idx="5">
                  <c:v>31.260960000000001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1F-42DF-AA36-A7181AA37AF1}"/>
            </c:ext>
          </c:extLst>
        </c:ser>
        <c:ser>
          <c:idx val="2"/>
          <c:order val="1"/>
          <c:tx>
            <c:strRef>
              <c:f>'[Диаграмма в Microsoft PowerPoint]Таблица в тысячах'!$D$2:$E$2</c:f>
              <c:strCache>
                <c:ptCount val="1"/>
                <c:pt idx="0">
                  <c:v>план 1 полугодие 2020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518766361296971E-3"/>
                  <c:y val="-8.3683680917288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1F-42DF-AA36-A7181AA37AF1}"/>
                </c:ext>
              </c:extLst>
            </c:dLbl>
            <c:dLbl>
              <c:idx val="1"/>
              <c:layout>
                <c:manualLayout>
                  <c:x val="4.1521220638803657E-3"/>
                  <c:y val="-2.551035659235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1F-42DF-AA36-A7181AA37AF1}"/>
                </c:ext>
              </c:extLst>
            </c:dLbl>
            <c:dLbl>
              <c:idx val="2"/>
              <c:layout>
                <c:manualLayout>
                  <c:x val="2.7325232167746938E-3"/>
                  <c:y val="-1.463541780653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1F-42DF-AA36-A7181AA37AF1}"/>
                </c:ext>
              </c:extLst>
            </c:dLbl>
            <c:dLbl>
              <c:idx val="3"/>
              <c:layout>
                <c:manualLayout>
                  <c:x val="1.366270272573071E-3"/>
                  <c:y val="-8.3660137607751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1F-42DF-AA36-A7181AA37AF1}"/>
                </c:ext>
              </c:extLst>
            </c:dLbl>
            <c:dLbl>
              <c:idx val="4"/>
              <c:layout>
                <c:manualLayout>
                  <c:x val="4.1001282485724514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1F-42DF-AA36-A7181AA37AF1}"/>
                </c:ext>
              </c:extLst>
            </c:dLbl>
            <c:dLbl>
              <c:idx val="5"/>
              <c:layout>
                <c:manualLayout>
                  <c:x val="5.4623595867285676E-3"/>
                  <c:y val="-4.1931135982960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1F-42DF-AA36-A7181AA37A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PowerPoint]Таблица в тысячах'!$D$5:$D$10</c:f>
              <c:numCache>
                <c:formatCode>_-* #\ ##0.0_р_._-;\-* #\ ##0.0_р_._-;_-* "-"??_р_._-;_-@_-</c:formatCode>
                <c:ptCount val="6"/>
                <c:pt idx="0">
                  <c:v>386.64452</c:v>
                </c:pt>
                <c:pt idx="1">
                  <c:v>197.5515</c:v>
                </c:pt>
                <c:pt idx="2">
                  <c:v>109.845</c:v>
                </c:pt>
                <c:pt idx="3">
                  <c:v>126.66597</c:v>
                </c:pt>
                <c:pt idx="4">
                  <c:v>103.32394000000001</c:v>
                </c:pt>
                <c:pt idx="5">
                  <c:v>32.787860000000002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E1F-42DF-AA36-A7181AA37AF1}"/>
            </c:ext>
          </c:extLst>
        </c:ser>
        <c:ser>
          <c:idx val="1"/>
          <c:order val="2"/>
          <c:tx>
            <c:strRef>
              <c:f>'[Диаграмма в Microsoft PowerPoint]Таблица в тысячах'!$F$2:$G$2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2211287424681477E-2"/>
                  <c:y val="-1.3683583214287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1F-42DF-AA36-A7181AA37AF1}"/>
                </c:ext>
              </c:extLst>
            </c:dLbl>
            <c:dLbl>
              <c:idx val="1"/>
              <c:layout>
                <c:manualLayout>
                  <c:x val="1.2404419554289102E-2"/>
                  <c:y val="-5.6108202990405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1F-42DF-AA36-A7181AA37AF1}"/>
                </c:ext>
              </c:extLst>
            </c:dLbl>
            <c:dLbl>
              <c:idx val="2"/>
              <c:layout>
                <c:manualLayout>
                  <c:x val="1.3770627326070465E-3"/>
                  <c:y val="-8.3643417830227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1F-42DF-AA36-A7181AA37AF1}"/>
                </c:ext>
              </c:extLst>
            </c:dLbl>
            <c:dLbl>
              <c:idx val="3"/>
              <c:layout>
                <c:manualLayout>
                  <c:x val="6.8394223193356139E-3"/>
                  <c:y val="-1.04506963593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1F-42DF-AA36-A7181AA37AF1}"/>
                </c:ext>
              </c:extLst>
            </c:dLbl>
            <c:dLbl>
              <c:idx val="4"/>
              <c:layout>
                <c:manualLayout>
                  <c:x val="3.8952322720070291E-3"/>
                  <c:y val="-2.3964716238657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E1F-42DF-AA36-A7181AA37AF1}"/>
                </c:ext>
              </c:extLst>
            </c:dLbl>
            <c:dLbl>
              <c:idx val="5"/>
              <c:layout>
                <c:manualLayout>
                  <c:x val="9.5733092999687117E-3"/>
                  <c:y val="-2.0978907093201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E1F-42DF-AA36-A7181AA37A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PowerPoint]Таблица в тысячах'!$F$5:$F$10</c:f>
              <c:numCache>
                <c:formatCode>_-* #\ ##0.0_р_._-;\-* #\ ##0.0_р_._-;_-* "-"??_р_._-;_-@_-</c:formatCode>
                <c:ptCount val="6"/>
                <c:pt idx="0">
                  <c:v>348.02499</c:v>
                </c:pt>
                <c:pt idx="1">
                  <c:v>139.26012</c:v>
                </c:pt>
                <c:pt idx="2">
                  <c:v>73.158529999999999</c:v>
                </c:pt>
                <c:pt idx="3">
                  <c:v>53.440400000000004</c:v>
                </c:pt>
                <c:pt idx="4">
                  <c:v>82.268149999999991</c:v>
                </c:pt>
                <c:pt idx="5">
                  <c:v>32.193100000000001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E1F-42DF-AA36-A7181AA37A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1198208"/>
        <c:axId val="91199744"/>
        <c:axId val="0"/>
      </c:bar3DChart>
      <c:catAx>
        <c:axId val="911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9744"/>
        <c:crosses val="autoZero"/>
        <c:auto val="1"/>
        <c:lblAlgn val="ctr"/>
        <c:lblOffset val="100"/>
        <c:noMultiLvlLbl val="0"/>
      </c:catAx>
      <c:valAx>
        <c:axId val="9119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02402788976682"/>
          <c:y val="0.31140555721865815"/>
          <c:w val="0.28078240166036761"/>
          <c:h val="0.1579793172906557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</a:t>
            </a:r>
            <a:r>
              <a:rPr lang="ru-RU" sz="1800" b="1" baseline="0">
                <a:effectLst/>
              </a:rPr>
              <a:t>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 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19396432471631014"/>
          <c:y val="3.1331224916529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6A-4F76-B1D2-F6AFFFF64926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A-4F76-B1D2-F6AFFFF64926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6A-4F76-B1D2-F6AFFFF64926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6A-4F76-B1D2-F6AFFFF64926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6A-4F76-B1D2-F6AFFFF64926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209.22548999999998</c:v>
                </c:pt>
                <c:pt idx="1">
                  <c:v>26.26275</c:v>
                </c:pt>
                <c:pt idx="2">
                  <c:v>58.401629999999997</c:v>
                </c:pt>
                <c:pt idx="3">
                  <c:v>18.312080000000002</c:v>
                </c:pt>
                <c:pt idx="4">
                  <c:v>12.96541</c:v>
                </c:pt>
                <c:pt idx="5">
                  <c:v>12.861649999999999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6A-4F76-B1D2-F6AFFFF64926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6A-4F76-B1D2-F6AFFFF64926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6A-4F76-B1D2-F6AFFFF64926}"/>
                </c:ext>
              </c:extLst>
            </c:dLbl>
            <c:dLbl>
              <c:idx val="2"/>
              <c:layout>
                <c:manualLayout>
                  <c:x val="1.7761513543449924E-2"/>
                  <c:y val="-6.2845561245067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6A-4F76-B1D2-F6AFFFF64926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6A-4F76-B1D2-F6AFFFF64926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6A-4F76-B1D2-F6AFFFF64926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6A-4F76-B1D2-F6AFFFF649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432.74318</c:v>
                </c:pt>
                <c:pt idx="1">
                  <c:v>5.6483699999999999</c:v>
                </c:pt>
                <c:pt idx="2">
                  <c:v>69.28094999999999</c:v>
                </c:pt>
                <c:pt idx="3">
                  <c:v>17.125240000000002</c:v>
                </c:pt>
                <c:pt idx="4">
                  <c:v>26.2239</c:v>
                </c:pt>
                <c:pt idx="5">
                  <c:v>14.00994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26A-4F76-B1D2-F6AFFFF649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6862336"/>
        <c:axId val="116868224"/>
        <c:axId val="0"/>
      </c:bar3DChart>
      <c:catAx>
        <c:axId val="11686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8224"/>
        <c:crosses val="autoZero"/>
        <c:auto val="1"/>
        <c:lblAlgn val="ctr"/>
        <c:lblOffset val="100"/>
        <c:noMultiLvlLbl val="0"/>
      </c:catAx>
      <c:valAx>
        <c:axId val="11686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6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52802378302452"/>
          <c:y val="0.36276377952755906"/>
          <c:w val="0.22761633556251798"/>
          <c:h val="0.1060886555847185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13 503,7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0.6155</cdr:y>
    </cdr:from>
    <cdr:to>
      <cdr:x>0.42591</cdr:x>
      <cdr:y>0.66207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21088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22,3 %</a:t>
          </a:r>
        </a:p>
      </cdr:txBody>
    </cdr:sp>
  </cdr:relSizeAnchor>
  <cdr:relSizeAnchor xmlns:cdr="http://schemas.openxmlformats.org/drawingml/2006/chartDrawing">
    <cdr:from>
      <cdr:x>0.21813</cdr:x>
      <cdr:y>0.46751</cdr:y>
    </cdr:from>
    <cdr:to>
      <cdr:x>0.31253</cdr:x>
      <cdr:y>0.52055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12957" y="2689220"/>
          <a:ext cx="736536" cy="325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9,8 %</a:t>
          </a:r>
        </a:p>
      </cdr:txBody>
    </cdr:sp>
  </cdr:relSizeAnchor>
  <cdr:relSizeAnchor xmlns:cdr="http://schemas.openxmlformats.org/drawingml/2006/chartDrawing">
    <cdr:from>
      <cdr:x>0.248</cdr:x>
      <cdr:y>0.374</cdr:y>
    </cdr:from>
    <cdr:to>
      <cdr:x>0.32724</cdr:x>
      <cdr:y>0.41903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67744" y="2564904"/>
          <a:ext cx="724570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9,0 %</a:t>
          </a:r>
        </a:p>
      </cdr:txBody>
    </cdr:sp>
  </cdr:relSizeAnchor>
  <cdr:relSizeAnchor xmlns:cdr="http://schemas.openxmlformats.org/drawingml/2006/chartDrawing">
    <cdr:from>
      <cdr:x>0.30313</cdr:x>
      <cdr:y>0.332</cdr:y>
    </cdr:from>
    <cdr:to>
      <cdr:x>0.38611</cdr:x>
      <cdr:y>0.39698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71800" y="2276872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1,3 %</a:t>
          </a:r>
        </a:p>
      </cdr:txBody>
    </cdr:sp>
  </cdr:relSizeAnchor>
  <cdr:relSizeAnchor xmlns:cdr="http://schemas.openxmlformats.org/drawingml/2006/chartDrawing">
    <cdr:from>
      <cdr:x>0.38188</cdr:x>
      <cdr:y>0.311</cdr:y>
    </cdr:from>
    <cdr:to>
      <cdr:x>0.47816</cdr:x>
      <cdr:y>0.37413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91880" y="2132856"/>
          <a:ext cx="880385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0.68112</cdr:x>
      <cdr:y>0.458</cdr:y>
    </cdr:from>
    <cdr:to>
      <cdr:x>0.76775</cdr:x>
      <cdr:y>0.521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228184" y="3140968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48,6 %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0.00235</cdr:x>
      <cdr:y>0.08001</cdr:y>
    </cdr:from>
    <cdr:to>
      <cdr:x>0.09911</cdr:x>
      <cdr:y>0.13303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E089796-5F69-4046-8283-04C056096B48}"/>
            </a:ext>
          </a:extLst>
        </cdr:cNvPr>
        <cdr:cNvSpPr txBox="1"/>
      </cdr:nvSpPr>
      <cdr:spPr>
        <a:xfrm xmlns:a="http://schemas.openxmlformats.org/drawingml/2006/main">
          <a:off x="21525" y="548680"/>
          <a:ext cx="884773" cy="363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 dirty="0"/>
            <a:t>.</a:t>
          </a:r>
        </a:p>
      </cdr:txBody>
    </cdr:sp>
  </cdr:relSizeAnchor>
  <cdr:relSizeAnchor xmlns:cdr="http://schemas.openxmlformats.org/drawingml/2006/chartDrawing">
    <cdr:from>
      <cdr:x>0.55512</cdr:x>
      <cdr:y>0.1535</cdr:y>
    </cdr:from>
    <cdr:to>
      <cdr:x>0.78175</cdr:x>
      <cdr:y>0.206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9012325-FF1F-454E-B713-CC4B48B6B8C4}"/>
            </a:ext>
          </a:extLst>
        </cdr:cNvPr>
        <cdr:cNvSpPr txBox="1"/>
      </cdr:nvSpPr>
      <cdr:spPr>
        <a:xfrm xmlns:a="http://schemas.openxmlformats.org/drawingml/2006/main">
          <a:off x="5076057" y="1052736"/>
          <a:ext cx="207230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12 562,3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0.55512</cdr:x>
      <cdr:y>0.2165</cdr:y>
    </cdr:from>
    <cdr:to>
      <cdr:x>0.77253</cdr:x>
      <cdr:y>0.27364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39E9BB7-18F2-4BD1-B93C-9356C32B9EDC}"/>
            </a:ext>
          </a:extLst>
        </cdr:cNvPr>
        <cdr:cNvSpPr txBox="1"/>
      </cdr:nvSpPr>
      <cdr:spPr>
        <a:xfrm xmlns:a="http://schemas.openxmlformats.org/drawingml/2006/main">
          <a:off x="5076057" y="1484784"/>
          <a:ext cx="1987998" cy="391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503,7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0.05415</cdr:x>
      <cdr:y>0.79539</cdr:y>
    </cdr:from>
    <cdr:to>
      <cdr:x>0.15236</cdr:x>
      <cdr:y>0.94581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3437" y="4856270"/>
          <a:ext cx="912999" cy="918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0.17325</cdr:x>
      <cdr:y>0.79539</cdr:y>
    </cdr:from>
    <cdr:to>
      <cdr:x>0.27147</cdr:x>
      <cdr:y>0.91108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610595" y="4856274"/>
          <a:ext cx="913093" cy="706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0.26025</cdr:x>
      <cdr:y>0.79532</cdr:y>
    </cdr:from>
    <cdr:to>
      <cdr:x>0.37705</cdr:x>
      <cdr:y>0.88574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419402" y="4855846"/>
          <a:ext cx="1085819" cy="55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0.34795</cdr:x>
      <cdr:y>0.79765</cdr:y>
    </cdr:from>
    <cdr:to>
      <cdr:x>0.45185</cdr:x>
      <cdr:y>0.91576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34649" y="4870066"/>
          <a:ext cx="965896" cy="72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0.58662</cdr:x>
      <cdr:y>0.185</cdr:y>
    </cdr:from>
    <cdr:to>
      <cdr:x>0.76387</cdr:x>
      <cdr:y>0.23648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364088" y="1268760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2 805,1 тыс.рублей</a:t>
          </a:r>
        </a:p>
      </cdr:txBody>
    </cdr:sp>
  </cdr:relSizeAnchor>
  <cdr:relSizeAnchor xmlns:cdr="http://schemas.openxmlformats.org/drawingml/2006/chartDrawing">
    <cdr:from>
      <cdr:x>0.58662</cdr:x>
      <cdr:y>0.227</cdr:y>
    </cdr:from>
    <cdr:to>
      <cdr:x>0.76798</cdr:x>
      <cdr:y>0.27068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4088" y="1556792"/>
          <a:ext cx="1658355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2 927,0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0.8084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448361" y="4838689"/>
          <a:ext cx="1066855" cy="542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0.87295</cdr:x>
      <cdr:y>0.79407</cdr:y>
    </cdr:from>
    <cdr:to>
      <cdr:x>0.98156</cdr:x>
      <cdr:y>0.9142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15262" y="4848193"/>
          <a:ext cx="1009682" cy="733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0.78518</cdr:x>
      <cdr:y>0.79615</cdr:y>
    </cdr:from>
    <cdr:to>
      <cdr:x>0.89686</cdr:x>
      <cdr:y>0.91272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99326" y="4860914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0.2795</cdr:x>
      <cdr:y>0.3425</cdr:y>
    </cdr:from>
    <cdr:to>
      <cdr:x>0.35825</cdr:x>
      <cdr:y>0.40208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776" y="2348880"/>
          <a:ext cx="720080" cy="40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2 %</a:t>
          </a:r>
        </a:p>
      </cdr:txBody>
    </cdr:sp>
  </cdr:relSizeAnchor>
  <cdr:relSizeAnchor xmlns:cdr="http://schemas.openxmlformats.org/drawingml/2006/chartDrawing">
    <cdr:from>
      <cdr:x>0.20075</cdr:x>
      <cdr:y>0.395</cdr:y>
    </cdr:from>
    <cdr:to>
      <cdr:x>0.31082</cdr:x>
      <cdr:y>0.50814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35696" y="2708920"/>
          <a:ext cx="1006480" cy="77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4 %</a:t>
          </a:r>
        </a:p>
      </cdr:txBody>
    </cdr:sp>
  </cdr:relSizeAnchor>
  <cdr:relSizeAnchor xmlns:cdr="http://schemas.openxmlformats.org/drawingml/2006/chartDrawing">
    <cdr:from>
      <cdr:x>0.19288</cdr:x>
      <cdr:y>0.437</cdr:y>
    </cdr:from>
    <cdr:to>
      <cdr:x>0.29973</cdr:x>
      <cdr:y>0.4893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63688" y="2996952"/>
          <a:ext cx="977037" cy="358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3,9 %</a:t>
          </a:r>
        </a:p>
      </cdr:txBody>
    </cdr:sp>
  </cdr:relSizeAnchor>
  <cdr:relSizeAnchor xmlns:cdr="http://schemas.openxmlformats.org/drawingml/2006/chartDrawing">
    <cdr:from>
      <cdr:x>0.42125</cdr:x>
      <cdr:y>0.3005</cdr:y>
    </cdr:from>
    <cdr:to>
      <cdr:x>0.49213</cdr:x>
      <cdr:y>0.37045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51920" y="2060848"/>
          <a:ext cx="648072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6,7 %</a:t>
          </a:r>
        </a:p>
      </cdr:txBody>
    </cdr:sp>
  </cdr:relSizeAnchor>
  <cdr:relSizeAnchor xmlns:cdr="http://schemas.openxmlformats.org/drawingml/2006/chartDrawing">
    <cdr:from>
      <cdr:x>0.61812</cdr:x>
      <cdr:y>0.353</cdr:y>
    </cdr:from>
    <cdr:to>
      <cdr:x>0.69765</cdr:x>
      <cdr:y>0.40611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652120" y="2420888"/>
          <a:ext cx="727222" cy="36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25,8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0.74412</cdr:x>
      <cdr:y>0.458</cdr:y>
    </cdr:from>
    <cdr:to>
      <cdr:x>0.82287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48" y="3140967"/>
          <a:ext cx="720080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2,7 %</a:t>
          </a:r>
        </a:p>
      </cdr:txBody>
    </cdr:sp>
  </cdr:relSizeAnchor>
  <cdr:relSizeAnchor xmlns:cdr="http://schemas.openxmlformats.org/drawingml/2006/chartDrawing">
    <cdr:from>
      <cdr:x>0.73625</cdr:x>
      <cdr:y>0.5</cdr:y>
    </cdr:from>
    <cdr:to>
      <cdr:x>0.80586</cdr:x>
      <cdr:y>0.54308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32240" y="3429000"/>
          <a:ext cx="636514" cy="295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3,3 %</a:t>
          </a:r>
        </a:p>
      </cdr:txBody>
    </cdr:sp>
  </cdr:relSizeAnchor>
  <cdr:relSizeAnchor xmlns:cdr="http://schemas.openxmlformats.org/drawingml/2006/chartDrawing">
    <cdr:from>
      <cdr:x>0.42913</cdr:x>
      <cdr:y>0.605</cdr:y>
    </cdr:from>
    <cdr:to>
      <cdr:x>0.5128</cdr:x>
      <cdr:y>0.6594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23928" y="4149080"/>
          <a:ext cx="765079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42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31</a:t>
          </a:r>
          <a:r>
            <a:rPr lang="en-US" sz="1600" b="1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462</a:t>
          </a:r>
          <a:r>
            <a:rPr lang="en-US" sz="1600" b="1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</a:p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24 433,9 тыс.рублей (77,7%);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4 905</a:t>
          </a:r>
          <a:r>
            <a:rPr kumimoji="0" lang="en-US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</a:t>
          </a: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</a:t>
          </a:r>
          <a:r>
            <a:rPr kumimoji="0" lang="en-US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тыс.рублей (15,6%);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2 096,2 тыс.рублей (6,7%).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0.55512</cdr:x>
      <cdr:y>0.311</cdr:y>
    </cdr:from>
    <cdr:to>
      <cdr:x>0.75669</cdr:x>
      <cdr:y>0.36605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6056" y="2132856"/>
          <a:ext cx="1843156" cy="377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979,8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0.55512</cdr:x>
      <cdr:y>0.3635</cdr:y>
    </cdr:from>
    <cdr:to>
      <cdr:x>0.75688</cdr:x>
      <cdr:y>0.416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76056" y="2492896"/>
          <a:ext cx="184489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956,8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0.55512</cdr:x>
      <cdr:y>0.416</cdr:y>
    </cdr:from>
    <cdr:to>
      <cdr:x>0.75578</cdr:x>
      <cdr:y>0.46502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2852936"/>
          <a:ext cx="1834835" cy="336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728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3 тыс.рублей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0.5945</cdr:x>
      <cdr:y>0.3635</cdr:y>
    </cdr:from>
    <cdr:to>
      <cdr:x>0.79448</cdr:x>
      <cdr:y>0.407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36097" y="2492896"/>
          <a:ext cx="1828617" cy="29832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338</a:t>
          </a:r>
          <a:r>
            <a:rPr lang="en-US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1400" baseline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0.5945</cdr:x>
      <cdr:y>0.416</cdr:y>
    </cdr:from>
    <cdr:to>
      <cdr:x>0.75982</cdr:x>
      <cdr:y>0.47573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36097" y="2852936"/>
          <a:ext cx="1511686" cy="409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565</a:t>
          </a:r>
          <a:r>
            <a:rPr lang="en-US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0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4032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58B8B2C-8953-46D6-A243-E6848CA36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384211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4546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1092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642813"/>
              </p:ext>
            </p:extLst>
          </p:nvPr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1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43648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446</Words>
  <Application>Microsoft Office PowerPoint</Application>
  <PresentationFormat>Экран (4:3)</PresentationFormat>
  <Paragraphs>172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ПОЛУГОДИЕ 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167</cp:revision>
  <cp:lastPrinted>2020-07-09T05:32:50Z</cp:lastPrinted>
  <dcterms:created xsi:type="dcterms:W3CDTF">2015-02-03T13:21:27Z</dcterms:created>
  <dcterms:modified xsi:type="dcterms:W3CDTF">2020-07-16T09:59:40Z</dcterms:modified>
</cp:coreProperties>
</file>