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2.xml" ContentType="application/vnd.openxmlformats-officedocument.themeOverrid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theme/themeOverride5.xml" ContentType="application/vnd.openxmlformats-officedocument.themeOverride+xml"/>
  <Override PartName="/ppt/drawings/drawing6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20" r:id="rId1"/>
  </p:sldMasterIdLst>
  <p:sldIdLst>
    <p:sldId id="256" r:id="rId2"/>
    <p:sldId id="270" r:id="rId3"/>
    <p:sldId id="278" r:id="rId4"/>
    <p:sldId id="272" r:id="rId5"/>
    <p:sldId id="276" r:id="rId6"/>
    <p:sldId id="277" r:id="rId7"/>
    <p:sldId id="275" r:id="rId8"/>
  </p:sldIdLst>
  <p:sldSz cx="9144000" cy="6858000" type="screen4x3"/>
  <p:notesSz cx="6784975" cy="9906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  <a:srgbClr val="6666FF"/>
    <a:srgbClr val="FF9933"/>
    <a:srgbClr val="008000"/>
    <a:srgbClr val="33CC33"/>
    <a:srgbClr val="CC3300"/>
    <a:srgbClr val="CC00CC"/>
    <a:srgbClr val="3399FF"/>
    <a:srgbClr val="D60093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05" autoAdjust="0"/>
    <p:restoredTop sz="94660" autoAdjust="0"/>
  </p:normalViewPr>
  <p:slideViewPr>
    <p:cSldViewPr>
      <p:cViewPr varScale="1">
        <p:scale>
          <a:sx n="114" d="100"/>
          <a:sy n="114" d="100"/>
        </p:scale>
        <p:origin x="148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2.xml"/><Relationship Id="rId4" Type="http://schemas.openxmlformats.org/officeDocument/2006/relationships/oleObject" Target="&#1044;&#1080;&#1072;&#1075;&#1088;&#1072;&#1084;&#1084;&#1072;%20&#1074;%20Microsoft%20PowerPoint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.xml"/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4.xml"/><Relationship Id="rId2" Type="http://schemas.openxmlformats.org/officeDocument/2006/relationships/oleObject" Target="&#1044;&#1080;&#1072;&#1075;&#1088;&#1072;&#1084;&#1084;&#1072;%20&#1074;%20Microsoft%20PowerPoint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&#1044;&#1080;&#1072;&#1075;&#1088;&#1072;&#1084;&#1084;&#1072;%20&#1074;%20Microsoft%20PowerPoint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6.xml"/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СОБСТВЕННЫХ ДОХОДОВ БЮДЖЕТА </a:t>
            </a:r>
          </a:p>
          <a:p>
            <a: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ГОРЕЦКОГО РАЙОНА ЗА 1 ПОЛУГОДИЕ 2020 ГОДА</a:t>
            </a:r>
          </a:p>
        </c:rich>
      </c:tx>
      <c:layout>
        <c:manualLayout>
          <c:xMode val="edge"/>
          <c:yMode val="edge"/>
          <c:x val="0.19800435638133326"/>
          <c:y val="1.3499928264593935E-2"/>
        </c:manualLayout>
      </c:layout>
      <c:overlay val="0"/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7029800962379704"/>
          <c:y val="0.1324268008165646"/>
          <c:w val="0.644543270781472"/>
          <c:h val="0.84525806945419102"/>
        </c:manualLayout>
      </c:layout>
      <c:pie3DChart>
        <c:varyColors val="1"/>
        <c:ser>
          <c:idx val="0"/>
          <c:order val="0"/>
          <c:tx>
            <c:strRef>
              <c:f>' структура'!$A$7</c:f>
              <c:strCache>
                <c:ptCount val="1"/>
                <c:pt idx="0">
                  <c:v>1 полугодие 2020 года</c:v>
                </c:pt>
              </c:strCache>
            </c:strRef>
          </c:tx>
          <c:dPt>
            <c:idx val="0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1-6815-4D64-90C1-401CCA0AF82C}"/>
              </c:ext>
            </c:extLst>
          </c:dPt>
          <c:dPt>
            <c:idx val="1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3-6815-4D64-90C1-401CCA0AF82C}"/>
              </c:ext>
            </c:extLst>
          </c:dPt>
          <c:dPt>
            <c:idx val="2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5-6815-4D64-90C1-401CCA0AF82C}"/>
              </c:ext>
            </c:extLst>
          </c:dPt>
          <c:dPt>
            <c:idx val="3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7-6815-4D64-90C1-401CCA0AF82C}"/>
              </c:ext>
            </c:extLst>
          </c:dPt>
          <c:dPt>
            <c:idx val="4"/>
            <c:bubble3D val="0"/>
            <c:spPr>
              <a:solidFill>
                <a:srgbClr val="00FFFF"/>
              </a:solidFill>
            </c:spPr>
            <c:extLst>
              <c:ext xmlns:c16="http://schemas.microsoft.com/office/drawing/2014/chart" uri="{C3380CC4-5D6E-409C-BE32-E72D297353CC}">
                <c16:uniqueId val="{00000009-6815-4D64-90C1-401CCA0AF82C}"/>
              </c:ext>
            </c:extLst>
          </c:dPt>
          <c:dPt>
            <c:idx val="5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B-6815-4D64-90C1-401CCA0AF82C}"/>
              </c:ext>
            </c:extLst>
          </c:dPt>
          <c:dPt>
            <c:idx val="6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D-6815-4D64-90C1-401CCA0AF82C}"/>
              </c:ext>
            </c:extLst>
          </c:dPt>
          <c:dLbls>
            <c:dLbl>
              <c:idx val="0"/>
              <c:layout>
                <c:manualLayout>
                  <c:x val="-2.0530402449693789E-3"/>
                  <c:y val="2.7310148731408506E-2"/>
                </c:manualLayout>
              </c:layout>
              <c:tx>
                <c:rich>
                  <a:bodyPr/>
                  <a:lstStyle/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dirty="0"/>
                      <a:t>Подоходный</a:t>
                    </a:r>
                    <a:r>
                      <a:rPr lang="ru-RU" sz="1400" baseline="0" dirty="0"/>
                      <a:t> налог</a:t>
                    </a:r>
                    <a:endParaRPr lang="ru-RU" sz="1400" dirty="0"/>
                  </a:p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dirty="0"/>
                      <a:t>6</a:t>
                    </a:r>
                    <a:r>
                      <a:rPr lang="ru-RU" sz="1400" baseline="0" dirty="0"/>
                      <a:t> 558</a:t>
                    </a:r>
                    <a:r>
                      <a:rPr lang="ru-RU" sz="1400" dirty="0"/>
                      <a:t>,9</a:t>
                    </a:r>
                    <a:r>
                      <a:rPr lang="ru-RU" sz="1400" baseline="0" dirty="0"/>
                      <a:t> </a:t>
                    </a:r>
                    <a:r>
                      <a:rPr lang="ru-RU" sz="1400" dirty="0"/>
                      <a:t>тыс.рублей</a:t>
                    </a:r>
                    <a:endParaRPr lang="ru-RU" dirty="0"/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815-4D64-90C1-401CCA0AF82C}"/>
                </c:ext>
              </c:extLst>
            </c:dLbl>
            <c:dLbl>
              <c:idx val="1"/>
              <c:layout>
                <c:manualLayout>
                  <c:x val="1.1222878390201124E-2"/>
                  <c:y val="2.8110236220472304E-2"/>
                </c:manualLayout>
              </c:layout>
              <c:tx>
                <c:rich>
                  <a:bodyPr/>
                  <a:lstStyle/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/>
                      <a:t> Налог на прибыль</a:t>
                    </a:r>
                  </a:p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/>
                      <a:t>11,6 тыс.рублей</a:t>
                    </a:r>
                    <a:endParaRPr lang="ru-RU"/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815-4D64-90C1-401CCA0AF82C}"/>
                </c:ext>
              </c:extLst>
            </c:dLbl>
            <c:dLbl>
              <c:idx val="2"/>
              <c:layout>
                <c:manualLayout>
                  <c:x val="5.509910289160392E-2"/>
                  <c:y val="3.5955642200673467E-2"/>
                </c:manualLayout>
              </c:layout>
              <c:tx>
                <c:rich>
                  <a:bodyPr/>
                  <a:lstStyle/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dirty="0"/>
                      <a:t>Налог на добавленную</a:t>
                    </a:r>
                    <a:r>
                      <a:rPr lang="ru-RU" sz="1400" baseline="0" dirty="0"/>
                      <a:t> стоимость</a:t>
                    </a:r>
                    <a:endParaRPr lang="ru-RU" sz="1400" dirty="0"/>
                  </a:p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dirty="0"/>
                      <a:t>3</a:t>
                    </a:r>
                    <a:r>
                      <a:rPr lang="ru-RU" sz="1400" baseline="0" dirty="0"/>
                      <a:t> 015</a:t>
                    </a:r>
                    <a:r>
                      <a:rPr lang="ru-RU" sz="1400" dirty="0"/>
                      <a:t>,2 тыс.рублей</a:t>
                    </a:r>
                    <a:endParaRPr lang="ru-RU" dirty="0"/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815-4D64-90C1-401CCA0AF82C}"/>
                </c:ext>
              </c:extLst>
            </c:dLbl>
            <c:dLbl>
              <c:idx val="3"/>
              <c:layout>
                <c:manualLayout>
                  <c:x val="6.9061679790026205E-4"/>
                  <c:y val="1.1227763196260343E-4"/>
                </c:manualLayout>
              </c:layout>
              <c:tx>
                <c:rich>
                  <a:bodyPr/>
                  <a:lstStyle/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dirty="0"/>
                      <a:t>Налог на собственность</a:t>
                    </a:r>
                  </a:p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dirty="0"/>
                      <a:t>1</a:t>
                    </a:r>
                    <a:r>
                      <a:rPr lang="ru-RU" sz="1400" baseline="0" dirty="0"/>
                      <a:t> 327</a:t>
                    </a:r>
                    <a:r>
                      <a:rPr lang="ru-RU" sz="1400" dirty="0"/>
                      <a:t>,1 тыс.рублей</a:t>
                    </a:r>
                    <a:endParaRPr lang="ru-RU" dirty="0"/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815-4D64-90C1-401CCA0AF82C}"/>
                </c:ext>
              </c:extLst>
            </c:dLbl>
            <c:dLbl>
              <c:idx val="4"/>
              <c:layout>
                <c:manualLayout>
                  <c:x val="-4.2825787401574798E-2"/>
                  <c:y val="-1.4487022455526393E-2"/>
                </c:manualLayout>
              </c:layout>
              <c:tx>
                <c:rich>
                  <a:bodyPr/>
                  <a:lstStyle/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dirty="0"/>
                      <a:t>Другие налоги от выручки от реализации </a:t>
                    </a:r>
                  </a:p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dirty="0"/>
                      <a:t>(работ, услуг)</a:t>
                    </a:r>
                  </a:p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dirty="0"/>
                      <a:t>1</a:t>
                    </a:r>
                    <a:r>
                      <a:rPr lang="ru-RU" sz="1400" baseline="0" dirty="0"/>
                      <a:t> 221</a:t>
                    </a:r>
                    <a:r>
                      <a:rPr lang="ru-RU" sz="1400" dirty="0"/>
                      <a:t>,6 тыс.рублей</a:t>
                    </a:r>
                    <a:endParaRPr lang="ru-RU" dirty="0"/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815-4D64-90C1-401CCA0AF82C}"/>
                </c:ext>
              </c:extLst>
            </c:dLbl>
            <c:dLbl>
              <c:idx val="5"/>
              <c:layout>
                <c:manualLayout>
                  <c:x val="2.6237151704761083E-2"/>
                  <c:y val="-7.2914904929488322E-2"/>
                </c:manualLayout>
              </c:layout>
              <c:tx>
                <c:rich>
                  <a:bodyPr/>
                  <a:lstStyle/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dirty="0"/>
                      <a:t>Прочие налоговые доходы</a:t>
                    </a:r>
                  </a:p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dirty="0"/>
                      <a:t>173,8 тыс.рублей </a:t>
                    </a:r>
                    <a:endParaRPr lang="ru-RU" dirty="0"/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815-4D64-90C1-401CCA0AF82C}"/>
                </c:ext>
              </c:extLst>
            </c:dLbl>
            <c:dLbl>
              <c:idx val="6"/>
              <c:layout>
                <c:manualLayout>
                  <c:x val="0.16205960192475935"/>
                  <c:y val="-6.15365995917177E-2"/>
                </c:manualLayout>
              </c:layout>
              <c:tx>
                <c:rich>
                  <a:bodyPr/>
                  <a:lstStyle/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dirty="0"/>
                      <a:t>Неналоговые доходы</a:t>
                    </a:r>
                  </a:p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dirty="0"/>
                      <a:t>1</a:t>
                    </a:r>
                    <a:r>
                      <a:rPr lang="ru-RU" sz="1400" baseline="0" dirty="0"/>
                      <a:t> 207</a:t>
                    </a:r>
                    <a:r>
                      <a:rPr lang="ru-RU" sz="1400" dirty="0"/>
                      <a:t>,1 тыс.рублей</a:t>
                    </a:r>
                    <a:endParaRPr lang="ru-RU" dirty="0"/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815-4D64-90C1-401CCA0AF82C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 структура'!$B$6:$H$6</c:f>
              <c:strCache>
                <c:ptCount val="7"/>
                <c:pt idx="0">
                  <c:v>Подоходный налог</c:v>
                </c:pt>
                <c:pt idx="1">
                  <c:v>Налог на прибыль</c:v>
                </c:pt>
                <c:pt idx="2">
                  <c:v>НДС</c:v>
                </c:pt>
                <c:pt idx="3">
                  <c:v>Налоги на собственность</c:v>
                </c:pt>
                <c:pt idx="4">
                  <c:v>Другие налоги от выручки
от реализации товаров (работ, услуг)</c:v>
                </c:pt>
                <c:pt idx="5">
                  <c:v>Прочие 
налоговые доходы</c:v>
                </c:pt>
                <c:pt idx="6">
                  <c:v>Неналоговые 
доходы</c:v>
                </c:pt>
              </c:strCache>
            </c:strRef>
          </c:cat>
          <c:val>
            <c:numRef>
              <c:f>' структура'!$B$7:$H$7</c:f>
              <c:numCache>
                <c:formatCode>General</c:formatCode>
                <c:ptCount val="7"/>
                <c:pt idx="0" formatCode="0.0">
                  <c:v>6558.8859499999999</c:v>
                </c:pt>
                <c:pt idx="2" formatCode="0.0">
                  <c:v>3015.1752099999999</c:v>
                </c:pt>
                <c:pt idx="3" formatCode="0.0">
                  <c:v>1327.0541000000001</c:v>
                </c:pt>
                <c:pt idx="4" formatCode="0.0">
                  <c:v>1221.6426100000001</c:v>
                </c:pt>
                <c:pt idx="5" formatCode="0.0">
                  <c:v>173.83509000000004</c:v>
                </c:pt>
                <c:pt idx="6" formatCode="0.0">
                  <c:v>1207.06178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6815-4D64-90C1-401CCA0AF8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gap"/>
    <c:showDLblsOverMax val="0"/>
  </c:chart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800" b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ПОСТУПЛЕНИЕ</a:t>
            </a:r>
            <a:r>
              <a:rPr lang="ru-RU" sz="1800" b="1" baseline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СОБСТВЕННЫХ ДОХОДНЫХ ИСТОЧНИКОВ ПО БЮДЖЕТУ ГОРЕЦКОГО РАЙОНА</a:t>
            </a:r>
            <a:endParaRPr lang="ru-RU" sz="1800" b="1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solidFill>
            <a:sysClr val="windowText" lastClr="000000">
              <a:lumMod val="50000"/>
              <a:lumOff val="50000"/>
            </a:sysClr>
          </a:solidFill>
        </a:ln>
        <a:effectLst/>
        <a:sp3d>
          <a:contourClr>
            <a:sysClr val="windowText" lastClr="000000">
              <a:lumMod val="50000"/>
              <a:lumOff val="50000"/>
            </a:sys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'[Диаграмма в Microsoft PowerPoint]Лист1'!$A$6</c:f>
              <c:strCache>
                <c:ptCount val="1"/>
                <c:pt idx="0">
                  <c:v>1 полугодие 2019 года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1.1111109895985356E-2"/>
                  <c:y val="-1.851851851851851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304-4089-8A07-E11CEE920E3B}"/>
                </c:ext>
              </c:extLst>
            </c:dLbl>
            <c:dLbl>
              <c:idx val="1"/>
              <c:layout>
                <c:manualLayout>
                  <c:x val="-4.1666662109945598E-3"/>
                  <c:y val="-9.2592592592592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8DC-4047-A987-C22214342042}"/>
                </c:ext>
              </c:extLst>
            </c:dLbl>
            <c:dLbl>
              <c:idx val="2"/>
              <c:layout>
                <c:manualLayout>
                  <c:x val="8.3333324219890172E-3"/>
                  <c:y val="-1.851851851851987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8DC-4047-A987-C22214342042}"/>
                </c:ext>
              </c:extLst>
            </c:dLbl>
            <c:dLbl>
              <c:idx val="3"/>
              <c:layout>
                <c:manualLayout>
                  <c:x val="0"/>
                  <c:y val="-1.11111111111111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8DC-4047-A987-C22214342042}"/>
                </c:ext>
              </c:extLst>
            </c:dLbl>
            <c:dLbl>
              <c:idx val="4"/>
              <c:layout>
                <c:manualLayout>
                  <c:x val="9.7222211589871876E-3"/>
                  <c:y val="-7.407407407407407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E8DC-4047-A987-C22214342042}"/>
                </c:ext>
              </c:extLst>
            </c:dLbl>
            <c:dLbl>
              <c:idx val="5"/>
              <c:layout>
                <c:manualLayout>
                  <c:x val="5.5555549479926782E-3"/>
                  <c:y val="-1.29629629629630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8DC-4047-A987-C2221434204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'[Диаграмма в Microsoft PowerPoint]Лист1'!$B$5:$G$5</c:f>
              <c:strCache>
                <c:ptCount val="6"/>
                <c:pt idx="0">
                  <c:v>Подоходный 
налог</c:v>
                </c:pt>
                <c:pt idx="1">
                  <c:v>НДС</c:v>
                </c:pt>
                <c:pt idx="2">
                  <c:v>Налоги на 
собственность</c:v>
                </c:pt>
                <c:pt idx="3">
                  <c:v>Другие налоги 
от выручки от реализации</c:v>
                </c:pt>
                <c:pt idx="4">
                  <c:v>Прочие 
налоговые доходы </c:v>
                </c:pt>
                <c:pt idx="5">
                  <c:v>Неналоговые доходы</c:v>
                </c:pt>
              </c:strCache>
            </c:strRef>
          </c:cat>
          <c:val>
            <c:numRef>
              <c:f>'[Диаграмма в Microsoft PowerPoint]Лист1'!$B$6:$G$6</c:f>
              <c:numCache>
                <c:formatCode>0.0</c:formatCode>
                <c:ptCount val="6"/>
                <c:pt idx="0">
                  <c:v>5596.0146000000004</c:v>
                </c:pt>
                <c:pt idx="1">
                  <c:v>2809.4801499999999</c:v>
                </c:pt>
                <c:pt idx="2">
                  <c:v>1536.1960899999999</c:v>
                </c:pt>
                <c:pt idx="3">
                  <c:v>1115.0389299999999</c:v>
                </c:pt>
                <c:pt idx="4">
                  <c:v>192.05994000000001</c:v>
                </c:pt>
                <c:pt idx="5">
                  <c:v>1313.5102899999999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8DC-4047-A987-C22214342042}"/>
            </c:ext>
          </c:extLst>
        </c:ser>
        <c:ser>
          <c:idx val="1"/>
          <c:order val="1"/>
          <c:tx>
            <c:strRef>
              <c:f>'[Диаграмма в Microsoft PowerPoint]Лист1'!$A$7</c:f>
              <c:strCache>
                <c:ptCount val="1"/>
                <c:pt idx="0">
                  <c:v>1 полугодие 2020 года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9.7222211589871616E-3"/>
                  <c:y val="-3.703703703703703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8DC-4047-A987-C22214342042}"/>
                </c:ext>
              </c:extLst>
            </c:dLbl>
            <c:dLbl>
              <c:idx val="1"/>
              <c:layout>
                <c:manualLayout>
                  <c:x val="1.6666664843978034E-2"/>
                  <c:y val="-3.703703703703703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8DC-4047-A987-C22214342042}"/>
                </c:ext>
              </c:extLst>
            </c:dLbl>
            <c:dLbl>
              <c:idx val="2"/>
              <c:layout>
                <c:manualLayout>
                  <c:x val="2.3611108528968781E-2"/>
                  <c:y val="-1.29629629629630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8DC-4047-A987-C22214342042}"/>
                </c:ext>
              </c:extLst>
            </c:dLbl>
            <c:dLbl>
              <c:idx val="3"/>
              <c:layout>
                <c:manualLayout>
                  <c:x val="1.3888887369981695E-2"/>
                  <c:y val="-1.11111111111111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8DC-4047-A987-C22214342042}"/>
                </c:ext>
              </c:extLst>
            </c:dLbl>
            <c:dLbl>
              <c:idx val="4"/>
              <c:layout>
                <c:manualLayout>
                  <c:x val="1.5277776106979763E-2"/>
                  <c:y val="-9.2592592592592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8DC-4047-A987-C22214342042}"/>
                </c:ext>
              </c:extLst>
            </c:dLbl>
            <c:dLbl>
              <c:idx val="5"/>
              <c:layout>
                <c:manualLayout>
                  <c:x val="2.6388886002965222E-2"/>
                  <c:y val="-1.29629629629629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8DC-4047-A987-C2221434204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'[Диаграмма в Microsoft PowerPoint]Лист1'!$B$5:$G$5</c:f>
              <c:strCache>
                <c:ptCount val="6"/>
                <c:pt idx="0">
                  <c:v>Подоходный 
налог</c:v>
                </c:pt>
                <c:pt idx="1">
                  <c:v>НДС</c:v>
                </c:pt>
                <c:pt idx="2">
                  <c:v>Налоги на 
собственность</c:v>
                </c:pt>
                <c:pt idx="3">
                  <c:v>Другие налоги 
от выручки от реализации</c:v>
                </c:pt>
                <c:pt idx="4">
                  <c:v>Прочие 
налоговые доходы </c:v>
                </c:pt>
                <c:pt idx="5">
                  <c:v>Неналоговые доходы</c:v>
                </c:pt>
              </c:strCache>
            </c:strRef>
          </c:cat>
          <c:val>
            <c:numRef>
              <c:f>'[Диаграмма в Microsoft PowerPoint]Лист1'!$B$7:$G$7</c:f>
              <c:numCache>
                <c:formatCode>0.0</c:formatCode>
                <c:ptCount val="6"/>
                <c:pt idx="0">
                  <c:v>6558.8859499999999</c:v>
                </c:pt>
                <c:pt idx="1">
                  <c:v>3015.1752099999999</c:v>
                </c:pt>
                <c:pt idx="2">
                  <c:v>1327.0541000000001</c:v>
                </c:pt>
                <c:pt idx="3">
                  <c:v>1221.6426100000001</c:v>
                </c:pt>
                <c:pt idx="4">
                  <c:v>173.83509000000001</c:v>
                </c:pt>
                <c:pt idx="5">
                  <c:v>1207.06178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8DC-4047-A987-C222143420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30296847"/>
        <c:axId val="765083279"/>
        <c:axId val="0"/>
      </c:bar3DChart>
      <c:catAx>
        <c:axId val="630296847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765083279"/>
        <c:crosses val="autoZero"/>
        <c:auto val="1"/>
        <c:lblAlgn val="ctr"/>
        <c:lblOffset val="100"/>
        <c:noMultiLvlLbl val="0"/>
      </c:catAx>
      <c:valAx>
        <c:axId val="7650832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round/>
            </a:ln>
            <a:effectLst/>
          </c:spPr>
        </c:majorGridlines>
        <c:numFmt formatCode="0.0" sourceLinked="1"/>
        <c:majorTickMark val="out"/>
        <c:minorTickMark val="none"/>
        <c:tickLblPos val="nextTo"/>
        <c:spPr>
          <a:noFill/>
          <a:ln>
            <a:solidFill>
              <a:sysClr val="windowText" lastClr="000000">
                <a:lumMod val="50000"/>
                <a:lumOff val="50000"/>
              </a:sys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630296847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71895180238934786"/>
          <c:y val="0.14265237678623505"/>
          <c:w val="0.23912870912344869"/>
          <c:h val="0.1262636337124526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  <c:userShapes r:id="rId5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8567294866830164E-2"/>
          <c:y val="9.3326945676252243E-2"/>
          <c:w val="0.93143266511975853"/>
          <c:h val="0.7116468293231780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'10 без прибыли'!$A$5</c:f>
              <c:strCache>
                <c:ptCount val="1"/>
                <c:pt idx="0">
                  <c:v>1 полугодие 2019 года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9.8963039456146081E-5"/>
                  <c:y val="-4.0854799546312564E-3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73B-463E-BEDD-2B6DEFF42231}"/>
                </c:ext>
              </c:extLst>
            </c:dLbl>
            <c:dLbl>
              <c:idx val="1"/>
              <c:layout>
                <c:manualLayout>
                  <c:x val="-1.2295081967213115E-2"/>
                  <c:y val="-9.9025063364739322E-3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73B-463E-BEDD-2B6DEFF42231}"/>
                </c:ext>
              </c:extLst>
            </c:dLbl>
            <c:dLbl>
              <c:idx val="2"/>
              <c:layout>
                <c:manualLayout>
                  <c:x val="-1.5126285443827719E-2"/>
                  <c:y val="-4.0944881889763782E-3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73B-463E-BEDD-2B6DEFF42231}"/>
                </c:ext>
              </c:extLst>
            </c:dLbl>
            <c:dLbl>
              <c:idx val="3"/>
              <c:layout>
                <c:manualLayout>
                  <c:x val="-1.3027623596230799E-2"/>
                  <c:y val="-6.1255993546828489E-3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73B-463E-BEDD-2B6DEFF42231}"/>
                </c:ext>
              </c:extLst>
            </c:dLbl>
            <c:dLbl>
              <c:idx val="4"/>
              <c:layout>
                <c:manualLayout>
                  <c:x val="-9.6618045695107783E-3"/>
                  <c:y val="-2.129055240949872E-3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73B-463E-BEDD-2B6DEFF42231}"/>
                </c:ext>
              </c:extLst>
            </c:dLbl>
            <c:dLbl>
              <c:idx val="5"/>
              <c:layout>
                <c:manualLayout>
                  <c:x val="-9.6311242344707931E-3"/>
                  <c:y val="-6.0707212118288343E-3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73B-463E-BEDD-2B6DEFF42231}"/>
                </c:ext>
              </c:extLst>
            </c:dLbl>
            <c:dLbl>
              <c:idx val="6"/>
              <c:layout>
                <c:manualLayout>
                  <c:x val="-9.6618357487922701E-3"/>
                  <c:y val="-8.1674323634507405E-3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73B-463E-BEDD-2B6DEFF42231}"/>
                </c:ext>
              </c:extLst>
            </c:dLbl>
            <c:dLbl>
              <c:idx val="7"/>
              <c:layout>
                <c:manualLayout>
                  <c:x val="-8.1967213114754103E-3"/>
                  <c:y val="-6.2402496099843996E-3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73B-463E-BEDD-2B6DEFF42231}"/>
                </c:ext>
              </c:extLst>
            </c:dLbl>
            <c:dLbl>
              <c:idx val="8"/>
              <c:layout>
                <c:manualLayout>
                  <c:x val="-9.7222222222222224E-3"/>
                  <c:y val="-3.703704243759732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174-467F-8B36-1D161877FBD5}"/>
                </c:ext>
              </c:extLst>
            </c:dLbl>
            <c:dLbl>
              <c:idx val="9"/>
              <c:layout>
                <c:manualLayout>
                  <c:x val="-4.2121609798776169E-3"/>
                  <c:y val="-8.77675835181661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73B-463E-BEDD-2B6DEFF42231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'10 без прибыли'!$B$4:$K$4</c:f>
              <c:strCache>
                <c:ptCount val="10"/>
                <c:pt idx="0">
                  <c:v>УКПП "Коммунальник"</c:v>
                </c:pt>
                <c:pt idx="1">
                  <c:v>ОАО "Молочные Горки"</c:v>
                </c:pt>
                <c:pt idx="2">
                  <c:v>ЧУПП "Прометей"</c:v>
                </c:pt>
                <c:pt idx="3">
                  <c:v>РУП "Учхоз БГСХА"</c:v>
                </c:pt>
                <c:pt idx="4">
                  <c:v>Горецкое райпо</c:v>
                </c:pt>
                <c:pt idx="5">
                  <c:v>ОАО "Горецкая РАПТ"</c:v>
                </c:pt>
                <c:pt idx="6">
                  <c:v>КСУП "Овсянка им.И.И.Мельника"</c:v>
                </c:pt>
                <c:pt idx="7">
                  <c:v>ОАО "Горкилен"</c:v>
                </c:pt>
                <c:pt idx="8">
                  <c:v>ООО "Ремком" </c:v>
                </c:pt>
                <c:pt idx="9">
                  <c:v>УП "Горецкий элеватор"</c:v>
                </c:pt>
              </c:strCache>
            </c:strRef>
          </c:cat>
          <c:val>
            <c:numRef>
              <c:f>'10 без прибыли'!$B$5:$K$5</c:f>
              <c:numCache>
                <c:formatCode>0.0</c:formatCode>
                <c:ptCount val="10"/>
                <c:pt idx="0">
                  <c:v>750.11357999999996</c:v>
                </c:pt>
                <c:pt idx="1">
                  <c:v>422.79153000000002</c:v>
                </c:pt>
                <c:pt idx="2">
                  <c:v>457.08012000000002</c:v>
                </c:pt>
                <c:pt idx="3">
                  <c:v>261.16125</c:v>
                </c:pt>
                <c:pt idx="4">
                  <c:v>207.67838</c:v>
                </c:pt>
                <c:pt idx="5">
                  <c:v>167.61759000000001</c:v>
                </c:pt>
                <c:pt idx="6">
                  <c:v>111.39354</c:v>
                </c:pt>
                <c:pt idx="7">
                  <c:v>167.11014</c:v>
                </c:pt>
                <c:pt idx="8">
                  <c:v>132.37592000000001</c:v>
                </c:pt>
                <c:pt idx="9">
                  <c:v>127.76300000000001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D73B-463E-BEDD-2B6DEFF42231}"/>
            </c:ext>
          </c:extLst>
        </c:ser>
        <c:ser>
          <c:idx val="1"/>
          <c:order val="1"/>
          <c:tx>
            <c:strRef>
              <c:f>'10 без прибыли'!$A$6</c:f>
              <c:strCache>
                <c:ptCount val="1"/>
                <c:pt idx="0">
                  <c:v>1 полугодие 2020 года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2788498773718861E-2"/>
                  <c:y val="-8.2839723037741175E-3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73B-463E-BEDD-2B6DEFF42231}"/>
                </c:ext>
              </c:extLst>
            </c:dLbl>
            <c:dLbl>
              <c:idx val="1"/>
              <c:layout>
                <c:manualLayout>
                  <c:x val="7.0286347403295899E-3"/>
                  <c:y val="-1.4407770011587941E-2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73B-463E-BEDD-2B6DEFF42231}"/>
                </c:ext>
              </c:extLst>
            </c:dLbl>
            <c:dLbl>
              <c:idx val="2"/>
              <c:layout>
                <c:manualLayout>
                  <c:x val="1.7858525880986187E-2"/>
                  <c:y val="-1.6574926566781032E-2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D73B-463E-BEDD-2B6DEFF42231}"/>
                </c:ext>
              </c:extLst>
            </c:dLbl>
            <c:dLbl>
              <c:idx val="3"/>
              <c:layout>
                <c:manualLayout>
                  <c:x val="1.08828148530614E-2"/>
                  <c:y val="-8.2056825580109818E-3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D73B-463E-BEDD-2B6DEFF42231}"/>
                </c:ext>
              </c:extLst>
            </c:dLbl>
            <c:dLbl>
              <c:idx val="4"/>
              <c:layout>
                <c:manualLayout>
                  <c:x val="-3.8939804655565598E-4"/>
                  <c:y val="-8.2941270406721775E-3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D73B-463E-BEDD-2B6DEFF42231}"/>
                </c:ext>
              </c:extLst>
            </c:dLbl>
            <c:dLbl>
              <c:idx val="5"/>
              <c:layout>
                <c:manualLayout>
                  <c:x val="6.4412238325281803E-3"/>
                  <c:y val="-8.1674323634507405E-3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D73B-463E-BEDD-2B6DEFF42231}"/>
                </c:ext>
              </c:extLst>
            </c:dLbl>
            <c:dLbl>
              <c:idx val="6"/>
              <c:layout>
                <c:manualLayout>
                  <c:x val="8.0515297906602248E-3"/>
                  <c:y val="-8.1674323634507405E-3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D73B-463E-BEDD-2B6DEFF42231}"/>
                </c:ext>
              </c:extLst>
            </c:dLbl>
            <c:dLbl>
              <c:idx val="7"/>
              <c:layout>
                <c:manualLayout>
                  <c:x val="8.1967213114754103E-3"/>
                  <c:y val="-1.2480499219968799E-2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D73B-463E-BEDD-2B6DEFF42231}"/>
                </c:ext>
              </c:extLst>
            </c:dLbl>
            <c:dLbl>
              <c:idx val="8"/>
              <c:layout>
                <c:manualLayout>
                  <c:x val="1.366120218579234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D73B-463E-BEDD-2B6DEFF42231}"/>
                </c:ext>
              </c:extLst>
            </c:dLbl>
            <c:dLbl>
              <c:idx val="9"/>
              <c:layout>
                <c:manualLayout>
                  <c:x val="1.771402012248469E-2"/>
                  <c:y val="-5.757801947769312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D73B-463E-BEDD-2B6DEFF42231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'10 без прибыли'!$B$4:$K$4</c:f>
              <c:strCache>
                <c:ptCount val="10"/>
                <c:pt idx="0">
                  <c:v>УКПП "Коммунальник"</c:v>
                </c:pt>
                <c:pt idx="1">
                  <c:v>ОАО "Молочные Горки"</c:v>
                </c:pt>
                <c:pt idx="2">
                  <c:v>ЧУПП "Прометей"</c:v>
                </c:pt>
                <c:pt idx="3">
                  <c:v>РУП "Учхоз БГСХА"</c:v>
                </c:pt>
                <c:pt idx="4">
                  <c:v>Горецкое райпо</c:v>
                </c:pt>
                <c:pt idx="5">
                  <c:v>ОАО "Горецкая РАПТ"</c:v>
                </c:pt>
                <c:pt idx="6">
                  <c:v>КСУП "Овсянка им.И.И.Мельника"</c:v>
                </c:pt>
                <c:pt idx="7">
                  <c:v>ОАО "Горкилен"</c:v>
                </c:pt>
                <c:pt idx="8">
                  <c:v>ООО "Ремком" </c:v>
                </c:pt>
                <c:pt idx="9">
                  <c:v>УП "Горецкий элеватор"</c:v>
                </c:pt>
              </c:strCache>
            </c:strRef>
          </c:cat>
          <c:val>
            <c:numRef>
              <c:f>'10 без прибыли'!$B$6:$K$6</c:f>
              <c:numCache>
                <c:formatCode>0.0</c:formatCode>
                <c:ptCount val="10"/>
                <c:pt idx="0">
                  <c:v>503.42691000000002</c:v>
                </c:pt>
                <c:pt idx="1">
                  <c:v>486.01132000000001</c:v>
                </c:pt>
                <c:pt idx="2">
                  <c:v>469.54471000000001</c:v>
                </c:pt>
                <c:pt idx="3">
                  <c:v>321.08323000000001</c:v>
                </c:pt>
                <c:pt idx="4">
                  <c:v>242.02314999999999</c:v>
                </c:pt>
                <c:pt idx="5">
                  <c:v>212.18314000000001</c:v>
                </c:pt>
                <c:pt idx="6">
                  <c:v>209.57228000000001</c:v>
                </c:pt>
                <c:pt idx="7">
                  <c:v>196.95856000000001</c:v>
                </c:pt>
                <c:pt idx="8">
                  <c:v>141.74905999999999</c:v>
                </c:pt>
                <c:pt idx="9">
                  <c:v>144.40701999999999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D73B-463E-BEDD-2B6DEFF422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53678127"/>
        <c:axId val="1"/>
        <c:axId val="0"/>
      </c:bar3DChart>
      <c:catAx>
        <c:axId val="1353678127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53678127"/>
        <c:crossesAt val="1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5903685476815397"/>
          <c:y val="0.18513133596209991"/>
          <c:w val="0.22669083552055991"/>
          <c:h val="8.4389338639448627E-2"/>
        </c:manualLayout>
      </c:layout>
      <c:overlay val="0"/>
      <c:txPr>
        <a:bodyPr/>
        <a:lstStyle/>
        <a:p>
          <a:pPr>
            <a:defRPr sz="14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  <c:userShapes r:id="rId3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i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i="0" baseline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ПО ОТРАСЛЯМ БЮДЖЕТА</a:t>
            </a:r>
          </a:p>
          <a:p>
            <a:pPr>
              <a:defRPr i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i="0" baseline="0">
                <a:latin typeface="Times New Roman" panose="02020603050405020304" pitchFamily="18" charset="0"/>
                <a:cs typeface="Times New Roman" panose="02020603050405020304" pitchFamily="18" charset="0"/>
              </a:rPr>
              <a:t>ГОРЕЦКОГО РАЙОНА ЗА 1 ПОЛУГОДИЕ 20</a:t>
            </a:r>
            <a:r>
              <a:rPr lang="en-US" i="0" baseline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ru-RU" i="0" baseline="0">
                <a:latin typeface="Times New Roman" panose="02020603050405020304" pitchFamily="18" charset="0"/>
                <a:cs typeface="Times New Roman" panose="02020603050405020304" pitchFamily="18" charset="0"/>
              </a:rPr>
              <a:t> ГОДА</a:t>
            </a:r>
          </a:p>
        </c:rich>
      </c:tx>
      <c:overlay val="1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7180619629151403"/>
          <c:y val="0.18949879693343211"/>
          <c:w val="0.63899674812592067"/>
          <c:h val="0.71071825901884922"/>
        </c:manualLayout>
      </c:layout>
      <c:pie3DChart>
        <c:varyColors val="1"/>
        <c:ser>
          <c:idx val="0"/>
          <c:order val="0"/>
          <c:explosion val="13"/>
          <c:dPt>
            <c:idx val="0"/>
            <c:bubble3D val="0"/>
            <c:spPr>
              <a:solidFill>
                <a:srgbClr val="0070C0"/>
              </a:solidFill>
            </c:spPr>
            <c:extLst>
              <c:ext xmlns:c16="http://schemas.microsoft.com/office/drawing/2014/chart" uri="{C3380CC4-5D6E-409C-BE32-E72D297353CC}">
                <c16:uniqueId val="{00000001-1174-4197-A062-457126CCF908}"/>
              </c:ext>
            </c:extLst>
          </c:dPt>
          <c:dPt>
            <c:idx val="1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3-1174-4197-A062-457126CCF908}"/>
              </c:ext>
            </c:extLst>
          </c:dPt>
          <c:dPt>
            <c:idx val="2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5-1174-4197-A062-457126CCF908}"/>
              </c:ext>
            </c:extLst>
          </c:dPt>
          <c:dPt>
            <c:idx val="3"/>
            <c:bubble3D val="0"/>
            <c:spPr>
              <a:solidFill>
                <a:srgbClr val="CC00FF"/>
              </a:solidFill>
            </c:spPr>
            <c:extLst>
              <c:ext xmlns:c16="http://schemas.microsoft.com/office/drawing/2014/chart" uri="{C3380CC4-5D6E-409C-BE32-E72D297353CC}">
                <c16:uniqueId val="{00000007-1174-4197-A062-457126CCF908}"/>
              </c:ext>
            </c:extLst>
          </c:dPt>
          <c:dPt>
            <c:idx val="4"/>
            <c:bubble3D val="0"/>
            <c:spPr>
              <a:solidFill>
                <a:srgbClr val="00FFFF"/>
              </a:solidFill>
            </c:spPr>
            <c:extLst>
              <c:ext xmlns:c16="http://schemas.microsoft.com/office/drawing/2014/chart" uri="{C3380CC4-5D6E-409C-BE32-E72D297353CC}">
                <c16:uniqueId val="{00000009-1174-4197-A062-457126CCF908}"/>
              </c:ext>
            </c:extLst>
          </c:dPt>
          <c:dPt>
            <c:idx val="5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B-1174-4197-A062-457126CCF908}"/>
              </c:ext>
            </c:extLst>
          </c:dPt>
          <c:dPt>
            <c:idx val="6"/>
            <c:bubble3D val="0"/>
            <c:spPr>
              <a:solidFill>
                <a:srgbClr val="00FF00"/>
              </a:solidFill>
            </c:spPr>
            <c:extLst>
              <c:ext xmlns:c16="http://schemas.microsoft.com/office/drawing/2014/chart" uri="{C3380CC4-5D6E-409C-BE32-E72D297353CC}">
                <c16:uniqueId val="{0000000D-1174-4197-A062-457126CCF908}"/>
              </c:ext>
            </c:extLst>
          </c:dPt>
          <c:dPt>
            <c:idx val="7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F-1174-4197-A062-457126CCF908}"/>
              </c:ext>
            </c:extLst>
          </c:dPt>
          <c:dPt>
            <c:idx val="8"/>
            <c:bubble3D val="0"/>
            <c:spPr>
              <a:solidFill>
                <a:srgbClr val="002060"/>
              </a:solidFill>
            </c:spPr>
            <c:extLst>
              <c:ext xmlns:c16="http://schemas.microsoft.com/office/drawing/2014/chart" uri="{C3380CC4-5D6E-409C-BE32-E72D297353CC}">
                <c16:uniqueId val="{00000011-1174-4197-A062-457126CCF908}"/>
              </c:ext>
            </c:extLst>
          </c:dPt>
          <c:dLbls>
            <c:dLbl>
              <c:idx val="0"/>
              <c:layout>
                <c:manualLayout>
                  <c:x val="1.1615561228026563E-2"/>
                  <c:y val="-1.8540071780865489E-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Здравоохранение</a:t>
                    </a:r>
                  </a:p>
                  <a:p>
                    <a:r>
                      <a:rPr lang="ru-RU" baseline="0"/>
                      <a:t>8 102,2 </a:t>
                    </a:r>
                    <a:r>
                      <a:rPr lang="ru-RU"/>
                      <a:t>тыс.рублей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174-4197-A062-457126CCF908}"/>
                </c:ext>
              </c:extLst>
            </c:dLbl>
            <c:dLbl>
              <c:idx val="1"/>
              <c:layout>
                <c:manualLayout>
                  <c:x val="2.0838680337952435E-2"/>
                  <c:y val="-0.13299570995908347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 Физкультура</a:t>
                    </a:r>
                  </a:p>
                  <a:p>
                    <a:r>
                      <a:rPr lang="ru-RU"/>
                      <a:t>852,2 тыс.рублей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174-4197-A062-457126CCF908}"/>
                </c:ext>
              </c:extLst>
            </c:dLbl>
            <c:dLbl>
              <c:idx val="2"/>
              <c:layout>
                <c:manualLayout>
                  <c:x val="3.3576774174127036E-2"/>
                  <c:y val="-6.6158119579282554E-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Культура </a:t>
                    </a:r>
                  </a:p>
                  <a:p>
                    <a:r>
                      <a:rPr lang="ru-RU"/>
                      <a:t>1</a:t>
                    </a:r>
                    <a:r>
                      <a:rPr lang="ru-RU" baseline="0"/>
                      <a:t> 043,4</a:t>
                    </a:r>
                    <a:r>
                      <a:rPr lang="ru-RU"/>
                      <a:t> тыс.рублей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174-4197-A062-457126CCF908}"/>
                </c:ext>
              </c:extLst>
            </c:dLbl>
            <c:dLbl>
              <c:idx val="3"/>
              <c:layout>
                <c:manualLayout>
                  <c:x val="-0.16877438484868362"/>
                  <c:y val="-4.9652850068652539E-3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Образование</a:t>
                    </a:r>
                  </a:p>
                  <a:p>
                    <a:r>
                      <a:rPr lang="ru-RU"/>
                      <a:t>13</a:t>
                    </a:r>
                    <a:r>
                      <a:rPr lang="ru-RU" baseline="0"/>
                      <a:t> 218</a:t>
                    </a:r>
                    <a:r>
                      <a:rPr lang="ru-RU"/>
                      <a:t>,5 тыс.рублей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174-4197-A062-457126CCF908}"/>
                </c:ext>
              </c:extLst>
            </c:dLbl>
            <c:dLbl>
              <c:idx val="4"/>
              <c:layout>
                <c:manualLayout>
                  <c:x val="-3.2140426625325087E-3"/>
                  <c:y val="2.6988947072977176E-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Социальная политика</a:t>
                    </a:r>
                  </a:p>
                  <a:p>
                    <a:r>
                      <a:rPr lang="ru-RU"/>
                      <a:t>1</a:t>
                    </a:r>
                    <a:r>
                      <a:rPr lang="ru-RU" baseline="0"/>
                      <a:t> 217</a:t>
                    </a:r>
                    <a:r>
                      <a:rPr lang="ru-RU"/>
                      <a:t>,6 тыс.рублей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174-4197-A062-457126CCF908}"/>
                </c:ext>
              </c:extLst>
            </c:dLbl>
            <c:dLbl>
              <c:idx val="5"/>
              <c:layout>
                <c:manualLayout>
                  <c:x val="-5.6526511685912932E-2"/>
                  <c:y val="-2.4257340287312853E-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Национальная экономика</a:t>
                    </a:r>
                  </a:p>
                  <a:p>
                    <a:r>
                      <a:rPr lang="ru-RU"/>
                      <a:t>746,5</a:t>
                    </a:r>
                    <a:r>
                      <a:rPr lang="ru-RU" baseline="0"/>
                      <a:t> </a:t>
                    </a:r>
                    <a:r>
                      <a:rPr lang="ru-RU"/>
                      <a:t>тыс.рублей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174-4197-A062-457126CCF908}"/>
                </c:ext>
              </c:extLst>
            </c:dLbl>
            <c:dLbl>
              <c:idx val="6"/>
              <c:layout>
                <c:manualLayout>
                  <c:x val="2.8423877342800039E-2"/>
                  <c:y val="-6.6935237332222952E-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Жилищно-коммунальные</a:t>
                    </a:r>
                    <a:r>
                      <a:rPr lang="ru-RU" baseline="0"/>
                      <a:t> услуги и жилищное строительство</a:t>
                    </a:r>
                  </a:p>
                  <a:p>
                    <a:r>
                      <a:rPr lang="ru-RU"/>
                      <a:t>4</a:t>
                    </a:r>
                    <a:r>
                      <a:rPr lang="ru-RU" baseline="0"/>
                      <a:t> 158</a:t>
                    </a:r>
                    <a:r>
                      <a:rPr lang="ru-RU"/>
                      <a:t>,5 тыс.рублей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174-4197-A062-457126CCF908}"/>
                </c:ext>
              </c:extLst>
            </c:dLbl>
            <c:dLbl>
              <c:idx val="7"/>
              <c:layout>
                <c:manualLayout>
                  <c:x val="9.5978468809823109E-2"/>
                  <c:y val="-4.3726043405758495E-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Общегосударственная</a:t>
                    </a:r>
                    <a:r>
                      <a:rPr lang="ru-RU" baseline="0"/>
                      <a:t> деятельность</a:t>
                    </a:r>
                  </a:p>
                  <a:p>
                    <a:r>
                      <a:rPr lang="ru-RU"/>
                      <a:t>2</a:t>
                    </a:r>
                    <a:r>
                      <a:rPr lang="ru-RU" baseline="0"/>
                      <a:t> 096</a:t>
                    </a:r>
                    <a:r>
                      <a:rPr lang="ru-RU"/>
                      <a:t>,2 тыс.рублей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1174-4197-A062-457126CCF908}"/>
                </c:ext>
              </c:extLst>
            </c:dLbl>
            <c:dLbl>
              <c:idx val="8"/>
              <c:layout>
                <c:manualLayout>
                  <c:x val="0.10256977444870749"/>
                  <c:y val="-1.1671727562743843E-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Прочие отрасли</a:t>
                    </a:r>
                  </a:p>
                  <a:p>
                    <a:r>
                      <a:rPr lang="ru-RU"/>
                      <a:t>27,8 тыс.рублей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1174-4197-A062-457126CCF90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'[Диаграмма в Microsoft PowerPoint]Лист1'!$A$7:$A$11,'[Диаграмма в Microsoft PowerPoint]Лист1'!$A$13:$A$14,'[Диаграмма в Microsoft PowerPoint]Лист1'!$A$15,'[Диаграмма в Microsoft PowerPoint]Лист1'!$A$16</c:f>
              <c:strCache>
                <c:ptCount val="9"/>
                <c:pt idx="0">
                  <c:v>Здравоохранение</c:v>
                </c:pt>
                <c:pt idx="1">
                  <c:v>Физкультура</c:v>
                </c:pt>
                <c:pt idx="2">
                  <c:v>Культура</c:v>
                </c:pt>
                <c:pt idx="3">
                  <c:v>Образование</c:v>
                </c:pt>
                <c:pt idx="4">
                  <c:v>Социальная политика</c:v>
                </c:pt>
                <c:pt idx="5">
                  <c:v>Национальная экономика</c:v>
                </c:pt>
                <c:pt idx="6">
                  <c:v>Жилищно-коммунальные услуги и жилищное строительство</c:v>
                </c:pt>
                <c:pt idx="7">
                  <c:v>Общегосударственная деятельность</c:v>
                </c:pt>
                <c:pt idx="8">
                  <c:v>Прочие отрасли</c:v>
                </c:pt>
              </c:strCache>
            </c:strRef>
          </c:cat>
          <c:val>
            <c:numRef>
              <c:f>'[Диаграмма в Microsoft PowerPoint]Лист1'!$B$7:$B$11,'[Диаграмма в Microsoft PowerPoint]Лист1'!$B$13:$B$14,'[Диаграмма в Microsoft PowerPoint]Лист1'!$B$15,'[Диаграмма в Microsoft PowerPoint]Лист1'!$B$16</c:f>
              <c:numCache>
                <c:formatCode>#\ ##0.0</c:formatCode>
                <c:ptCount val="9"/>
                <c:pt idx="0">
                  <c:v>8102.2</c:v>
                </c:pt>
                <c:pt idx="1">
                  <c:v>852.2</c:v>
                </c:pt>
                <c:pt idx="2">
                  <c:v>1043.4000000000001</c:v>
                </c:pt>
                <c:pt idx="3">
                  <c:v>13218.5</c:v>
                </c:pt>
                <c:pt idx="4">
                  <c:v>1217.5999999999999</c:v>
                </c:pt>
                <c:pt idx="5">
                  <c:v>746.5</c:v>
                </c:pt>
                <c:pt idx="6">
                  <c:v>4158.5</c:v>
                </c:pt>
                <c:pt idx="7">
                  <c:v>2096.1999999999998</c:v>
                </c:pt>
                <c:pt idx="8">
                  <c:v>27.8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1174-4197-A062-457126CCF90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spPr>
    <a:ln>
      <a:noFill/>
    </a:ln>
  </c:spPr>
  <c:externalData r:id="rId2">
    <c:autoUpdate val="0"/>
  </c:externalData>
  <c:userShapes r:id="rId3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 sz="2000">
                <a:latin typeface="Times New Roman" pitchFamily="18" charset="0"/>
                <a:cs typeface="Times New Roman" pitchFamily="18" charset="0"/>
              </a:defRPr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ВНЕБЮДЖЕТНЫЕ ДОХОДЫ ПО ОТРАСЛЯМ БЮДЖЕТА ГОРЕЦКОГО РАЙОНА </a:t>
            </a:r>
          </a:p>
        </c:rich>
      </c:tx>
      <c:layout>
        <c:manualLayout>
          <c:xMode val="edge"/>
          <c:yMode val="edge"/>
          <c:x val="0.20771590198117912"/>
          <c:y val="2.760353275058804E-2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3486021387616358E-2"/>
          <c:y val="6.50757297164926E-2"/>
          <c:w val="0.88425894199687838"/>
          <c:h val="0.8251652987630321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'[Диаграмма в Microsoft PowerPoint]Таблица в тысячах'!$B$2:$C$2</c:f>
              <c:strCache>
                <c:ptCount val="1"/>
                <c:pt idx="0">
                  <c:v>1 полугодие 2019 года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dLbl>
              <c:idx val="0"/>
              <c:layout>
                <c:manualLayout>
                  <c:x val="-6.8313513628653552E-3"/>
                  <c:y val="-1.04575172009689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E1F-42DF-AA36-A7181AA37AF1}"/>
                </c:ext>
              </c:extLst>
            </c:dLbl>
            <c:dLbl>
              <c:idx val="1"/>
              <c:layout>
                <c:manualLayout>
                  <c:x val="5.3736936416414826E-6"/>
                  <c:y val="-6.27288609530817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E1F-42DF-AA36-A7181AA37AF1}"/>
                </c:ext>
              </c:extLst>
            </c:dLbl>
            <c:dLbl>
              <c:idx val="2"/>
              <c:layout>
                <c:manualLayout>
                  <c:x val="-1.3729787254393988E-3"/>
                  <c:y val="-6.26943050369197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E1F-42DF-AA36-A7181AA37AF1}"/>
                </c:ext>
              </c:extLst>
            </c:dLbl>
            <c:dLbl>
              <c:idx val="3"/>
              <c:layout>
                <c:manualLayout>
                  <c:x val="-5.3736936416414826E-6"/>
                  <c:y val="-6.276177134942662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E1F-42DF-AA36-A7181AA37AF1}"/>
                </c:ext>
              </c:extLst>
            </c:dLbl>
            <c:dLbl>
              <c:idx val="4"/>
              <c:layout>
                <c:manualLayout>
                  <c:x val="2.890857708973838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E1F-42DF-AA36-A7181AA37AF1}"/>
                </c:ext>
              </c:extLst>
            </c:dLbl>
            <c:dLbl>
              <c:idx val="5"/>
              <c:layout>
                <c:manualLayout>
                  <c:x val="1.3622313381561159E-3"/>
                  <c:y val="-6.274531615125420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E1F-42DF-AA36-A7181AA37A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'[Диаграмма в Microsoft PowerPoint]Таблица в тысячах'!$A$5:$A$10</c:f>
              <c:strCache>
                <c:ptCount val="6"/>
                <c:pt idx="0">
                  <c:v>Здравоохранение</c:v>
                </c:pt>
                <c:pt idx="1">
                  <c:v>Сельское хозяйство</c:v>
                </c:pt>
                <c:pt idx="2">
                  <c:v>Физкультура</c:v>
                </c:pt>
                <c:pt idx="3">
                  <c:v>Культура</c:v>
                </c:pt>
                <c:pt idx="4">
                  <c:v>Образование</c:v>
                </c:pt>
                <c:pt idx="5">
                  <c:v>Социальная политика</c:v>
                </c:pt>
              </c:strCache>
            </c:strRef>
          </c:cat>
          <c:val>
            <c:numRef>
              <c:f>'[Диаграмма в Microsoft PowerPoint]Таблица в тысячах'!$B$5:$B$10</c:f>
              <c:numCache>
                <c:formatCode>0.0</c:formatCode>
                <c:ptCount val="6"/>
                <c:pt idx="0">
                  <c:v>379.54199</c:v>
                </c:pt>
                <c:pt idx="1">
                  <c:v>200.58951000000002</c:v>
                </c:pt>
                <c:pt idx="2">
                  <c:v>122.84435000000001</c:v>
                </c:pt>
                <c:pt idx="3">
                  <c:v>120.32893</c:v>
                </c:pt>
                <c:pt idx="4">
                  <c:v>125.25833</c:v>
                </c:pt>
                <c:pt idx="5">
                  <c:v>31.260960000000001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E1F-42DF-AA36-A7181AA37AF1}"/>
            </c:ext>
          </c:extLst>
        </c:ser>
        <c:ser>
          <c:idx val="2"/>
          <c:order val="1"/>
          <c:tx>
            <c:strRef>
              <c:f>'[Диаграмма в Microsoft PowerPoint]Таблица в тысячах'!$D$2:$E$2</c:f>
              <c:strCache>
                <c:ptCount val="1"/>
                <c:pt idx="0">
                  <c:v>план 1 полугодие 2020 года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dLbl>
              <c:idx val="0"/>
              <c:layout>
                <c:manualLayout>
                  <c:x val="5.4518766361296971E-3"/>
                  <c:y val="-8.368368091728802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E1F-42DF-AA36-A7181AA37AF1}"/>
                </c:ext>
              </c:extLst>
            </c:dLbl>
            <c:dLbl>
              <c:idx val="1"/>
              <c:layout>
                <c:manualLayout>
                  <c:x val="4.1521220638803657E-3"/>
                  <c:y val="-2.55103565923530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E1F-42DF-AA36-A7181AA37AF1}"/>
                </c:ext>
              </c:extLst>
            </c:dLbl>
            <c:dLbl>
              <c:idx val="2"/>
              <c:layout>
                <c:manualLayout>
                  <c:x val="2.7325232167746938E-3"/>
                  <c:y val="-1.46354178065318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E1F-42DF-AA36-A7181AA37AF1}"/>
                </c:ext>
              </c:extLst>
            </c:dLbl>
            <c:dLbl>
              <c:idx val="3"/>
              <c:layout>
                <c:manualLayout>
                  <c:x val="1.366270272573071E-3"/>
                  <c:y val="-8.366013760775153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E1F-42DF-AA36-A7181AA37AF1}"/>
                </c:ext>
              </c:extLst>
            </c:dLbl>
            <c:dLbl>
              <c:idx val="4"/>
              <c:layout>
                <c:manualLayout>
                  <c:x val="4.1001282485724514E-3"/>
                  <c:y val="-6.274531615125420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E1F-42DF-AA36-A7181AA37AF1}"/>
                </c:ext>
              </c:extLst>
            </c:dLbl>
            <c:dLbl>
              <c:idx val="5"/>
              <c:layout>
                <c:manualLayout>
                  <c:x val="5.4623595867285676E-3"/>
                  <c:y val="-4.193113598296031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0E1F-42DF-AA36-A7181AA37A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'[Диаграмма в Microsoft PowerPoint]Таблица в тысячах'!$D$5:$D$10</c:f>
              <c:numCache>
                <c:formatCode>_-* #\ ##0.0_р_._-;\-* #\ ##0.0_р_._-;_-* "-"??_р_._-;_-@_-</c:formatCode>
                <c:ptCount val="6"/>
                <c:pt idx="0">
                  <c:v>386.64452</c:v>
                </c:pt>
                <c:pt idx="1">
                  <c:v>197.5515</c:v>
                </c:pt>
                <c:pt idx="2">
                  <c:v>109.845</c:v>
                </c:pt>
                <c:pt idx="3">
                  <c:v>126.66597</c:v>
                </c:pt>
                <c:pt idx="4">
                  <c:v>103.32394000000001</c:v>
                </c:pt>
                <c:pt idx="5">
                  <c:v>32.787860000000002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0E1F-42DF-AA36-A7181AA37AF1}"/>
            </c:ext>
          </c:extLst>
        </c:ser>
        <c:ser>
          <c:idx val="1"/>
          <c:order val="2"/>
          <c:tx>
            <c:strRef>
              <c:f>'[Диаграмма в Microsoft PowerPoint]Таблица в тысячах'!$F$2:$G$2</c:f>
              <c:strCache>
                <c:ptCount val="1"/>
                <c:pt idx="0">
                  <c:v>1 полугодие 2020 года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dLbl>
              <c:idx val="0"/>
              <c:layout>
                <c:manualLayout>
                  <c:x val="1.2211287424681477E-2"/>
                  <c:y val="-1.36835832142874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0E1F-42DF-AA36-A7181AA37AF1}"/>
                </c:ext>
              </c:extLst>
            </c:dLbl>
            <c:dLbl>
              <c:idx val="1"/>
              <c:layout>
                <c:manualLayout>
                  <c:x val="1.2404419554289102E-2"/>
                  <c:y val="-5.610820299040512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0E1F-42DF-AA36-A7181AA37AF1}"/>
                </c:ext>
              </c:extLst>
            </c:dLbl>
            <c:dLbl>
              <c:idx val="2"/>
              <c:layout>
                <c:manualLayout>
                  <c:x val="1.3770627326070465E-3"/>
                  <c:y val="-8.36434178302274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0E1F-42DF-AA36-A7181AA37AF1}"/>
                </c:ext>
              </c:extLst>
            </c:dLbl>
            <c:dLbl>
              <c:idx val="3"/>
              <c:layout>
                <c:manualLayout>
                  <c:x val="6.8394223193356139E-3"/>
                  <c:y val="-1.0450696359303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0E1F-42DF-AA36-A7181AA37AF1}"/>
                </c:ext>
              </c:extLst>
            </c:dLbl>
            <c:dLbl>
              <c:idx val="4"/>
              <c:layout>
                <c:manualLayout>
                  <c:x val="3.8952322720070291E-3"/>
                  <c:y val="-2.396471623865795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0E1F-42DF-AA36-A7181AA37AF1}"/>
                </c:ext>
              </c:extLst>
            </c:dLbl>
            <c:dLbl>
              <c:idx val="5"/>
              <c:layout>
                <c:manualLayout>
                  <c:x val="9.5733092999687117E-3"/>
                  <c:y val="-2.09789070932014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0E1F-42DF-AA36-A7181AA37A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'[Диаграмма в Microsoft PowerPoint]Таблица в тысячах'!$F$5:$F$10</c:f>
              <c:numCache>
                <c:formatCode>_-* #\ ##0.0_р_._-;\-* #\ ##0.0_р_._-;_-* "-"??_р_._-;_-@_-</c:formatCode>
                <c:ptCount val="6"/>
                <c:pt idx="0">
                  <c:v>348.02499</c:v>
                </c:pt>
                <c:pt idx="1">
                  <c:v>139.26012</c:v>
                </c:pt>
                <c:pt idx="2">
                  <c:v>73.158529999999999</c:v>
                </c:pt>
                <c:pt idx="3">
                  <c:v>53.440400000000004</c:v>
                </c:pt>
                <c:pt idx="4">
                  <c:v>82.268149999999991</c:v>
                </c:pt>
                <c:pt idx="5">
                  <c:v>32.193100000000001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0E1F-42DF-AA36-A7181AA37AF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91198208"/>
        <c:axId val="91199744"/>
        <c:axId val="0"/>
      </c:bar3DChart>
      <c:catAx>
        <c:axId val="911982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91199744"/>
        <c:crosses val="autoZero"/>
        <c:auto val="1"/>
        <c:lblAlgn val="ctr"/>
        <c:lblOffset val="100"/>
        <c:noMultiLvlLbl val="0"/>
      </c:catAx>
      <c:valAx>
        <c:axId val="9119974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ru-RU">
                    <a:latin typeface="Times New Roman" pitchFamily="18" charset="0"/>
                    <a:cs typeface="Times New Roman" pitchFamily="18" charset="0"/>
                  </a:rPr>
                  <a:t>тыс.руб.</a:t>
                </a:r>
              </a:p>
            </c:rich>
          </c:tx>
          <c:overlay val="0"/>
        </c:title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911982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1102402788976682"/>
          <c:y val="0.31140555721865815"/>
          <c:w val="0.28078240166036761"/>
          <c:h val="0.15797931729065573"/>
        </c:manualLayout>
      </c:layout>
      <c:overlay val="0"/>
      <c:txPr>
        <a:bodyPr/>
        <a:lstStyle/>
        <a:p>
          <a:pPr>
            <a:defRPr sz="14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000">
                <a:latin typeface="Times New Roman" pitchFamily="18" charset="0"/>
                <a:cs typeface="Times New Roman" pitchFamily="18" charset="0"/>
              </a:defRPr>
            </a:pPr>
            <a:r>
              <a:rPr lang="ru-RU" sz="1800" b="1">
                <a:effectLst/>
              </a:rPr>
              <a:t>ВЫПОЛНЕНИЕ МЕРОПРИЯТИЙ</a:t>
            </a:r>
            <a:r>
              <a:rPr lang="ru-RU" sz="1800" b="1" baseline="0">
                <a:effectLst/>
              </a:rPr>
              <a:t> ПО ЭКОНОМИИ БЮДЖЕТНЫХ СРЕДСТВ ПО ОТРАСЛЯМ БЮДЖЕТНОЙ СФЕРЫ </a:t>
            </a:r>
          </a:p>
          <a:p>
            <a:pPr>
              <a:defRPr sz="2000">
                <a:latin typeface="Times New Roman" pitchFamily="18" charset="0"/>
                <a:cs typeface="Times New Roman" pitchFamily="18" charset="0"/>
              </a:defRPr>
            </a:pPr>
            <a:r>
              <a:rPr lang="ru-RU" sz="1800" b="1" baseline="0">
                <a:effectLst/>
              </a:rPr>
              <a:t>ГОРЕЦКОГО РАЙОНА </a:t>
            </a:r>
            <a:endParaRPr lang="ru-RU" sz="1800">
              <a:effectLst/>
            </a:endParaRPr>
          </a:p>
        </c:rich>
      </c:tx>
      <c:layout>
        <c:manualLayout>
          <c:xMode val="edge"/>
          <c:yMode val="edge"/>
          <c:x val="0.19396432471631014"/>
          <c:y val="3.133122491652951E-2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3486021387616358E-2"/>
          <c:y val="6.50757297164926E-2"/>
          <c:w val="0.88425894199687838"/>
          <c:h val="0.8251652987630321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'Таблица в тысячах'!$B$2:$C$2</c:f>
              <c:strCache>
                <c:ptCount val="1"/>
                <c:pt idx="0">
                  <c:v>1 полугодие 2019 года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dLbl>
              <c:idx val="0"/>
              <c:layout>
                <c:manualLayout>
                  <c:x val="-2.7378969104163357E-3"/>
                  <c:y val="-1.46405189179654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26A-4F76-B1D2-F6AFFFF64926}"/>
                </c:ext>
              </c:extLst>
            </c:dLbl>
            <c:dLbl>
              <c:idx val="1"/>
              <c:layout>
                <c:manualLayout>
                  <c:x val="2.7325405451461421E-3"/>
                  <c:y val="-1.67320275215503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26A-4F76-B1D2-F6AFFFF64926}"/>
                </c:ext>
              </c:extLst>
            </c:dLbl>
            <c:dLbl>
              <c:idx val="2"/>
              <c:layout>
                <c:manualLayout>
                  <c:x val="1.366270272573071E-3"/>
                  <c:y val="-1.46408534519770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26A-4F76-B1D2-F6AFFFF64926}"/>
                </c:ext>
              </c:extLst>
            </c:dLbl>
            <c:dLbl>
              <c:idx val="3"/>
              <c:layout>
                <c:manualLayout>
                  <c:x val="5.4650810902922842E-3"/>
                  <c:y val="-1.25490206411627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26A-4F76-B1D2-F6AFFFF64926}"/>
                </c:ext>
              </c:extLst>
            </c:dLbl>
            <c:dLbl>
              <c:idx val="4"/>
              <c:layout>
                <c:manualLayout>
                  <c:x val="-2.7325405451461421E-3"/>
                  <c:y val="-1.04575172009689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26A-4F76-B1D2-F6AFFFF64926}"/>
                </c:ext>
              </c:extLst>
            </c:dLbl>
            <c:dLbl>
              <c:idx val="5"/>
              <c:layout>
                <c:manualLayout>
                  <c:x val="5.4569858930869257E-3"/>
                  <c:y val="-1.04574429905545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26A-4F76-B1D2-F6AFFFF6492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'Таблица в тысячах'!$A$5:$A$10</c:f>
              <c:strCache>
                <c:ptCount val="6"/>
                <c:pt idx="0">
                  <c:v>Образование</c:v>
                </c:pt>
                <c:pt idx="1">
                  <c:v>Культура</c:v>
                </c:pt>
                <c:pt idx="2">
                  <c:v>Здравоохранение</c:v>
                </c:pt>
                <c:pt idx="3">
                  <c:v>Физкультура</c:v>
                </c:pt>
                <c:pt idx="4">
                  <c:v>Социальная политика</c:v>
                </c:pt>
                <c:pt idx="5">
                  <c:v>Прочие</c:v>
                </c:pt>
              </c:strCache>
            </c:strRef>
          </c:cat>
          <c:val>
            <c:numRef>
              <c:f>'Таблица в тысячах'!$B$5:$B$10</c:f>
              <c:numCache>
                <c:formatCode>0.0</c:formatCode>
                <c:ptCount val="6"/>
                <c:pt idx="0">
                  <c:v>209.22548999999998</c:v>
                </c:pt>
                <c:pt idx="1">
                  <c:v>26.26275</c:v>
                </c:pt>
                <c:pt idx="2">
                  <c:v>58.401629999999997</c:v>
                </c:pt>
                <c:pt idx="3">
                  <c:v>18.312080000000002</c:v>
                </c:pt>
                <c:pt idx="4">
                  <c:v>12.96541</c:v>
                </c:pt>
                <c:pt idx="5">
                  <c:v>12.861649999999999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26A-4F76-B1D2-F6AFFFF64926}"/>
            </c:ext>
          </c:extLst>
        </c:ser>
        <c:ser>
          <c:idx val="2"/>
          <c:order val="1"/>
          <c:tx>
            <c:strRef>
              <c:f>'Таблица в тысячах'!$D$2:$E$2</c:f>
              <c:strCache>
                <c:ptCount val="1"/>
                <c:pt idx="0">
                  <c:v>1 полугодие 2020 года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dLbl>
              <c:idx val="0"/>
              <c:layout>
                <c:manualLayout>
                  <c:x val="5.4731069740118505E-3"/>
                  <c:y val="-1.67378984770220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26A-4F76-B1D2-F6AFFFF64926}"/>
                </c:ext>
              </c:extLst>
            </c:dLbl>
            <c:dLbl>
              <c:idx val="1"/>
              <c:layout>
                <c:manualLayout>
                  <c:x val="1.2296432453157639E-2"/>
                  <c:y val="-1.67428967520269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26A-4F76-B1D2-F6AFFFF64926}"/>
                </c:ext>
              </c:extLst>
            </c:dLbl>
            <c:dLbl>
              <c:idx val="2"/>
              <c:layout>
                <c:manualLayout>
                  <c:x val="1.7761513543449924E-2"/>
                  <c:y val="-6.284556124506705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26A-4F76-B1D2-F6AFFFF64926}"/>
                </c:ext>
              </c:extLst>
            </c:dLbl>
            <c:dLbl>
              <c:idx val="3"/>
              <c:layout>
                <c:manualLayout>
                  <c:x val="1.366270272573071E-2"/>
                  <c:y val="-1.046953922861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26A-4F76-B1D2-F6AFFFF64926}"/>
                </c:ext>
              </c:extLst>
            </c:dLbl>
            <c:dLbl>
              <c:idx val="4"/>
              <c:layout>
                <c:manualLayout>
                  <c:x val="1.63940598871762E-2"/>
                  <c:y val="-4.191735201830905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26A-4F76-B1D2-F6AFFFF64926}"/>
                </c:ext>
              </c:extLst>
            </c:dLbl>
            <c:dLbl>
              <c:idx val="5"/>
              <c:layout>
                <c:manualLayout>
                  <c:x val="1.0930484921593937E-2"/>
                  <c:y val="-6.288673257262992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26A-4F76-B1D2-F6AFFFF6492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'Таблица в тысячах'!$A$5:$A$10</c:f>
              <c:strCache>
                <c:ptCount val="6"/>
                <c:pt idx="0">
                  <c:v>Образование</c:v>
                </c:pt>
                <c:pt idx="1">
                  <c:v>Культура</c:v>
                </c:pt>
                <c:pt idx="2">
                  <c:v>Здравоохранение</c:v>
                </c:pt>
                <c:pt idx="3">
                  <c:v>Физкультура</c:v>
                </c:pt>
                <c:pt idx="4">
                  <c:v>Социальная политика</c:v>
                </c:pt>
                <c:pt idx="5">
                  <c:v>Прочие</c:v>
                </c:pt>
              </c:strCache>
            </c:strRef>
          </c:cat>
          <c:val>
            <c:numRef>
              <c:f>'Таблица в тысячах'!$D$5:$D$10</c:f>
              <c:numCache>
                <c:formatCode>_-* #,##0.0_р_._-;\-* #,##0.0_р_._-;_-* "-"??_р_._-;_-@_-</c:formatCode>
                <c:ptCount val="6"/>
                <c:pt idx="0">
                  <c:v>432.74318</c:v>
                </c:pt>
                <c:pt idx="1">
                  <c:v>5.6483699999999999</c:v>
                </c:pt>
                <c:pt idx="2">
                  <c:v>69.28094999999999</c:v>
                </c:pt>
                <c:pt idx="3">
                  <c:v>17.125240000000002</c:v>
                </c:pt>
                <c:pt idx="4">
                  <c:v>26.2239</c:v>
                </c:pt>
                <c:pt idx="5">
                  <c:v>14.00994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B26A-4F76-B1D2-F6AFFFF6492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16862336"/>
        <c:axId val="116868224"/>
        <c:axId val="0"/>
      </c:bar3DChart>
      <c:catAx>
        <c:axId val="1168623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6868224"/>
        <c:crosses val="autoZero"/>
        <c:auto val="1"/>
        <c:lblAlgn val="ctr"/>
        <c:lblOffset val="100"/>
        <c:noMultiLvlLbl val="0"/>
      </c:catAx>
      <c:valAx>
        <c:axId val="11686822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1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r>
                  <a:rPr lang="ru-RU" sz="11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тыс.руб.</a:t>
                </a:r>
              </a:p>
            </c:rich>
          </c:tx>
          <c:overlay val="0"/>
        </c:title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68623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5052802378302452"/>
          <c:y val="0.36276377952755906"/>
          <c:w val="0.22761633556251798"/>
          <c:h val="0.10608865558471858"/>
        </c:manualLayout>
      </c:layout>
      <c:overlay val="0"/>
      <c:txPr>
        <a:bodyPr/>
        <a:lstStyle/>
        <a:p>
          <a:pPr>
            <a:defRPr sz="14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  <c:userShapes r:id="rId3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0.74236</cdr:x>
      <cdr:y>0.16695</cdr:y>
    </cdr:from>
    <cdr:to>
      <cdr:x>0.90389</cdr:x>
      <cdr:y>0.35677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820991" y="916711"/>
          <a:ext cx="1268976" cy="10837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ВСЕГО:</a:t>
          </a:r>
        </a:p>
        <a:p xmlns:a="http://schemas.openxmlformats.org/drawingml/2006/main">
          <a:pPr algn="ctr"/>
          <a:r>
            <a:rPr lang="ru-RU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13 503,7</a:t>
          </a:r>
        </a:p>
        <a:p xmlns:a="http://schemas.openxmlformats.org/drawingml/2006/main">
          <a:pPr algn="ctr"/>
          <a:r>
            <a:rPr lang="ru-RU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тыс.рублей</a:t>
          </a:r>
        </a:p>
      </cdr:txBody>
    </cdr:sp>
  </cdr:relSizeAnchor>
  <cdr:relSizeAnchor xmlns:cdr="http://schemas.openxmlformats.org/drawingml/2006/chartDrawing">
    <cdr:from>
      <cdr:x>0.33463</cdr:x>
      <cdr:y>0.6155</cdr:y>
    </cdr:from>
    <cdr:to>
      <cdr:x>0.42591</cdr:x>
      <cdr:y>0.66207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059832" y="4221088"/>
          <a:ext cx="834664" cy="3193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22,3 %</a:t>
          </a:r>
        </a:p>
      </cdr:txBody>
    </cdr:sp>
  </cdr:relSizeAnchor>
  <cdr:relSizeAnchor xmlns:cdr="http://schemas.openxmlformats.org/drawingml/2006/chartDrawing">
    <cdr:from>
      <cdr:x>0.21813</cdr:x>
      <cdr:y>0.46751</cdr:y>
    </cdr:from>
    <cdr:to>
      <cdr:x>0.31253</cdr:x>
      <cdr:y>0.52055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1712957" y="2689220"/>
          <a:ext cx="736536" cy="32513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9,8 %</a:t>
          </a:r>
        </a:p>
      </cdr:txBody>
    </cdr:sp>
  </cdr:relSizeAnchor>
  <cdr:relSizeAnchor xmlns:cdr="http://schemas.openxmlformats.org/drawingml/2006/chartDrawing">
    <cdr:from>
      <cdr:x>0.248</cdr:x>
      <cdr:y>0.374</cdr:y>
    </cdr:from>
    <cdr:to>
      <cdr:x>0.32724</cdr:x>
      <cdr:y>0.41903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2267744" y="2564904"/>
          <a:ext cx="724570" cy="3088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9,0 %</a:t>
          </a:r>
        </a:p>
      </cdr:txBody>
    </cdr:sp>
  </cdr:relSizeAnchor>
  <cdr:relSizeAnchor xmlns:cdr="http://schemas.openxmlformats.org/drawingml/2006/chartDrawing">
    <cdr:from>
      <cdr:x>0.30313</cdr:x>
      <cdr:y>0.332</cdr:y>
    </cdr:from>
    <cdr:to>
      <cdr:x>0.38611</cdr:x>
      <cdr:y>0.39698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2771800" y="2276872"/>
          <a:ext cx="758769" cy="44563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1,3 %</a:t>
          </a:r>
        </a:p>
      </cdr:txBody>
    </cdr:sp>
  </cdr:relSizeAnchor>
  <cdr:relSizeAnchor xmlns:cdr="http://schemas.openxmlformats.org/drawingml/2006/chartDrawing">
    <cdr:from>
      <cdr:x>0.38188</cdr:x>
      <cdr:y>0.311</cdr:y>
    </cdr:from>
    <cdr:to>
      <cdr:x>0.47816</cdr:x>
      <cdr:y>0.37413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3491880" y="2132856"/>
          <a:ext cx="880385" cy="43294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8,9</a:t>
          </a:r>
          <a:r>
            <a:rPr lang="ru-RU" sz="14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%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0.68112</cdr:x>
      <cdr:y>0.458</cdr:y>
    </cdr:from>
    <cdr:to>
      <cdr:x>0.76775</cdr:x>
      <cdr:y>0.521</cdr:y>
    </cdr:to>
    <cdr:sp macro="" textlink="">
      <cdr:nvSpPr>
        <cdr:cNvPr id="9" name="TextBox 8">
          <a:extLst xmlns:a="http://schemas.openxmlformats.org/drawingml/2006/main">
            <a:ext uri="{FF2B5EF4-FFF2-40B4-BE49-F238E27FC236}">
              <a16:creationId xmlns:a16="http://schemas.microsoft.com/office/drawing/2014/main" id="{DA736FC7-5809-460E-884F-DE3404A30AFD}"/>
            </a:ext>
          </a:extLst>
        </cdr:cNvPr>
        <cdr:cNvSpPr txBox="1"/>
      </cdr:nvSpPr>
      <cdr:spPr>
        <a:xfrm xmlns:a="http://schemas.openxmlformats.org/drawingml/2006/main">
          <a:off x="6228184" y="3140968"/>
          <a:ext cx="792145" cy="4320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48,6 %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0.00235</cdr:x>
      <cdr:y>0.08001</cdr:y>
    </cdr:from>
    <cdr:to>
      <cdr:x>0.09911</cdr:x>
      <cdr:y>0.13303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0E089796-5F69-4046-8283-04C056096B48}"/>
            </a:ext>
          </a:extLst>
        </cdr:cNvPr>
        <cdr:cNvSpPr txBox="1"/>
      </cdr:nvSpPr>
      <cdr:spPr>
        <a:xfrm xmlns:a="http://schemas.openxmlformats.org/drawingml/2006/main">
          <a:off x="21525" y="548680"/>
          <a:ext cx="884773" cy="3636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тыс.руб</a:t>
          </a:r>
          <a:r>
            <a:rPr lang="ru-RU" sz="1100" dirty="0"/>
            <a:t>.</a:t>
          </a:r>
        </a:p>
      </cdr:txBody>
    </cdr:sp>
  </cdr:relSizeAnchor>
  <cdr:relSizeAnchor xmlns:cdr="http://schemas.openxmlformats.org/drawingml/2006/chartDrawing">
    <cdr:from>
      <cdr:x>0.55512</cdr:x>
      <cdr:y>0.1535</cdr:y>
    </cdr:from>
    <cdr:to>
      <cdr:x>0.78175</cdr:x>
      <cdr:y>0.206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69012325-FF1F-454E-B713-CC4B48B6B8C4}"/>
            </a:ext>
          </a:extLst>
        </cdr:cNvPr>
        <cdr:cNvSpPr txBox="1"/>
      </cdr:nvSpPr>
      <cdr:spPr>
        <a:xfrm xmlns:a="http://schemas.openxmlformats.org/drawingml/2006/main">
          <a:off x="5076057" y="1052736"/>
          <a:ext cx="2072305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12 562,3</a:t>
          </a:r>
          <a:r>
            <a:rPr lang="ru-RU" sz="14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тыс.рублей</a:t>
          </a:r>
        </a:p>
      </cdr:txBody>
    </cdr:sp>
  </cdr:relSizeAnchor>
  <cdr:relSizeAnchor xmlns:cdr="http://schemas.openxmlformats.org/drawingml/2006/chartDrawing">
    <cdr:from>
      <cdr:x>0.55512</cdr:x>
      <cdr:y>0.2165</cdr:y>
    </cdr:from>
    <cdr:to>
      <cdr:x>0.77253</cdr:x>
      <cdr:y>0.27364</cdr:y>
    </cdr:to>
    <cdr:sp macro="" textlink="">
      <cdr:nvSpPr>
        <cdr:cNvPr id="4" name="TextBox 1">
          <a:extLst xmlns:a="http://schemas.openxmlformats.org/drawingml/2006/main">
            <a:ext uri="{FF2B5EF4-FFF2-40B4-BE49-F238E27FC236}">
              <a16:creationId xmlns:a16="http://schemas.microsoft.com/office/drawing/2014/main" id="{A39E9BB7-18F2-4BD1-B93C-9356C32B9EDC}"/>
            </a:ext>
          </a:extLst>
        </cdr:cNvPr>
        <cdr:cNvSpPr txBox="1"/>
      </cdr:nvSpPr>
      <cdr:spPr>
        <a:xfrm xmlns:a="http://schemas.openxmlformats.org/drawingml/2006/main">
          <a:off x="5076057" y="1484784"/>
          <a:ext cx="1987998" cy="39186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13 </a:t>
          </a:r>
          <a:r>
            <a: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503,7</a:t>
          </a:r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 тыс.рублей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0.03115</cdr:x>
      <cdr:y>0</cdr:y>
    </cdr:from>
    <cdr:to>
      <cdr:x>0.99358</cdr:x>
      <cdr:y>0.11388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89583" y="0"/>
          <a:ext cx="8947134" cy="6952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800" b="1" i="0" dirty="0">
              <a:latin typeface="Times New Roman" pitchFamily="18" charset="0"/>
              <a:cs typeface="Times New Roman" pitchFamily="18" charset="0"/>
            </a:rPr>
            <a:t>ПОСТУПЛЕНИЕ</a:t>
          </a:r>
          <a:r>
            <a:rPr lang="ru-RU" sz="1800" b="1" i="0" baseline="0" dirty="0">
              <a:latin typeface="Times New Roman" pitchFamily="18" charset="0"/>
              <a:cs typeface="Times New Roman" pitchFamily="18" charset="0"/>
            </a:rPr>
            <a:t> НАЛОГОВ В РАЙОННЫЙ БЮДЖЕТ </a:t>
          </a:r>
        </a:p>
        <a:p xmlns:a="http://schemas.openxmlformats.org/drawingml/2006/main">
          <a:pPr algn="ctr"/>
          <a:r>
            <a:rPr lang="ru-RU" sz="1800" b="1" i="0" baseline="0" dirty="0">
              <a:latin typeface="Times New Roman" pitchFamily="18" charset="0"/>
              <a:cs typeface="Times New Roman" pitchFamily="18" charset="0"/>
            </a:rPr>
            <a:t>ПО ОСНОВНЫМ БЮДЖЕТООБРАЗУЮЩИМ ПРЕДПРИЯТИЯМ</a:t>
          </a:r>
          <a:endParaRPr lang="ru-RU" sz="1800" b="1" i="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0.00642</cdr:x>
      <cdr:y>0.06585</cdr:y>
    </cdr:from>
    <cdr:to>
      <cdr:x>0.10024</cdr:x>
      <cdr:y>0.10695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0" y="409575"/>
          <a:ext cx="790576" cy="257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200">
              <a:latin typeface="Times New Roman" pitchFamily="18" charset="0"/>
              <a:cs typeface="Times New Roman" pitchFamily="18" charset="0"/>
            </a:rPr>
            <a:t>тыс.руб.</a:t>
          </a:r>
        </a:p>
      </cdr:txBody>
    </cdr:sp>
  </cdr:relSizeAnchor>
  <cdr:relSizeAnchor xmlns:cdr="http://schemas.openxmlformats.org/drawingml/2006/chartDrawing">
    <cdr:from>
      <cdr:x>0.03115</cdr:x>
      <cdr:y>0.01072</cdr:y>
    </cdr:from>
    <cdr:to>
      <cdr:x>0.99358</cdr:x>
      <cdr:y>0.07376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247651" y="66676"/>
          <a:ext cx="7639049" cy="3905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i="1" baseline="0">
              <a:latin typeface="Times New Roman" pitchFamily="18" charset="0"/>
              <a:cs typeface="Times New Roman" pitchFamily="18" charset="0"/>
            </a:rPr>
            <a:t> </a:t>
          </a:r>
          <a:endParaRPr lang="ru-RU" sz="1600" b="1" i="1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0.15246</cdr:x>
      <cdr:y>0.84959</cdr:y>
    </cdr:from>
    <cdr:to>
      <cdr:x>0.25067</cdr:x>
      <cdr:y>1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1419412" y="531345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0.05415</cdr:x>
      <cdr:y>0.79539</cdr:y>
    </cdr:from>
    <cdr:to>
      <cdr:x>0.15236</cdr:x>
      <cdr:y>0.94581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503437" y="4856270"/>
          <a:ext cx="912999" cy="9183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400">
              <a:latin typeface="Times New Roman" pitchFamily="18" charset="0"/>
              <a:cs typeface="Times New Roman" pitchFamily="18" charset="0"/>
            </a:rPr>
            <a:t>УКПП </a:t>
          </a:r>
        </a:p>
        <a:p xmlns:a="http://schemas.openxmlformats.org/drawingml/2006/main">
          <a:pPr algn="ctr"/>
          <a:r>
            <a:rPr lang="ru-RU" sz="1400">
              <a:latin typeface="Times New Roman" pitchFamily="18" charset="0"/>
              <a:cs typeface="Times New Roman" pitchFamily="18" charset="0"/>
            </a:rPr>
            <a:t>"Коммунальник"</a:t>
          </a:r>
        </a:p>
        <a:p xmlns:a="http://schemas.openxmlformats.org/drawingml/2006/main">
          <a:pPr algn="ctr"/>
          <a:endParaRPr lang="ru-RU" sz="1100"/>
        </a:p>
      </cdr:txBody>
    </cdr:sp>
  </cdr:relSizeAnchor>
  <cdr:relSizeAnchor xmlns:cdr="http://schemas.openxmlformats.org/drawingml/2006/chartDrawing">
    <cdr:from>
      <cdr:x>0.17325</cdr:x>
      <cdr:y>0.79539</cdr:y>
    </cdr:from>
    <cdr:to>
      <cdr:x>0.27147</cdr:x>
      <cdr:y>0.91108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1610595" y="4856274"/>
          <a:ext cx="913093" cy="7063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400">
              <a:latin typeface="Times New Roman" pitchFamily="18" charset="0"/>
              <a:cs typeface="Times New Roman" pitchFamily="18" charset="0"/>
            </a:rPr>
            <a:t>ОАО </a:t>
          </a:r>
        </a:p>
        <a:p xmlns:a="http://schemas.openxmlformats.org/drawingml/2006/main">
          <a:pPr algn="ctr"/>
          <a:r>
            <a:rPr lang="ru-RU" sz="1400">
              <a:latin typeface="Times New Roman" pitchFamily="18" charset="0"/>
              <a:cs typeface="Times New Roman" pitchFamily="18" charset="0"/>
            </a:rPr>
            <a:t>"Молочные </a:t>
          </a:r>
        </a:p>
        <a:p xmlns:a="http://schemas.openxmlformats.org/drawingml/2006/main">
          <a:pPr algn="ctr"/>
          <a:r>
            <a:rPr lang="ru-RU" sz="1400">
              <a:latin typeface="Times New Roman" pitchFamily="18" charset="0"/>
              <a:cs typeface="Times New Roman" pitchFamily="18" charset="0"/>
            </a:rPr>
            <a:t>горки"</a:t>
          </a:r>
        </a:p>
      </cdr:txBody>
    </cdr:sp>
  </cdr:relSizeAnchor>
  <cdr:relSizeAnchor xmlns:cdr="http://schemas.openxmlformats.org/drawingml/2006/chartDrawing">
    <cdr:from>
      <cdr:x>0.43528</cdr:x>
      <cdr:y>0.79794</cdr:y>
    </cdr:from>
    <cdr:to>
      <cdr:x>0.53606</cdr:x>
      <cdr:y>0.90452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4046493" y="4871843"/>
          <a:ext cx="936891" cy="6507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 anchor="t"/>
        <a:lstStyle xmlns:a="http://schemas.openxmlformats.org/drawingml/2006/main"/>
        <a:p xmlns:a="http://schemas.openxmlformats.org/drawingml/2006/main">
          <a:pPr algn="ctr"/>
          <a:r>
            <a:rPr lang="ru-RU" sz="1400">
              <a:latin typeface="Times New Roman" pitchFamily="18" charset="0"/>
              <a:cs typeface="Times New Roman" pitchFamily="18" charset="0"/>
            </a:rPr>
            <a:t>Горецкое </a:t>
          </a:r>
        </a:p>
        <a:p xmlns:a="http://schemas.openxmlformats.org/drawingml/2006/main">
          <a:pPr algn="ctr"/>
          <a:r>
            <a:rPr lang="ru-RU" sz="1400">
              <a:latin typeface="Times New Roman" pitchFamily="18" charset="0"/>
              <a:cs typeface="Times New Roman" pitchFamily="18" charset="0"/>
            </a:rPr>
            <a:t>райпо</a:t>
          </a:r>
        </a:p>
      </cdr:txBody>
    </cdr:sp>
  </cdr:relSizeAnchor>
  <cdr:relSizeAnchor xmlns:cdr="http://schemas.openxmlformats.org/drawingml/2006/chartDrawing">
    <cdr:from>
      <cdr:x>0.26025</cdr:x>
      <cdr:y>0.79532</cdr:y>
    </cdr:from>
    <cdr:to>
      <cdr:x>0.37705</cdr:x>
      <cdr:y>0.88574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2419402" y="4855846"/>
          <a:ext cx="1085819" cy="55206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400">
              <a:latin typeface="Times New Roman" pitchFamily="18" charset="0"/>
              <a:cs typeface="Times New Roman" pitchFamily="18" charset="0"/>
            </a:rPr>
            <a:t>ЧУПП </a:t>
          </a:r>
        </a:p>
        <a:p xmlns:a="http://schemas.openxmlformats.org/drawingml/2006/main">
          <a:pPr algn="ctr"/>
          <a:r>
            <a:rPr lang="ru-RU" sz="1400">
              <a:latin typeface="Times New Roman" pitchFamily="18" charset="0"/>
              <a:cs typeface="Times New Roman" pitchFamily="18" charset="0"/>
            </a:rPr>
            <a:t>"Прометей"</a:t>
          </a:r>
        </a:p>
      </cdr:txBody>
    </cdr:sp>
  </cdr:relSizeAnchor>
  <cdr:relSizeAnchor xmlns:cdr="http://schemas.openxmlformats.org/drawingml/2006/chartDrawing">
    <cdr:from>
      <cdr:x>0.59631</cdr:x>
      <cdr:y>0.79534</cdr:y>
    </cdr:from>
    <cdr:to>
      <cdr:x>0.72234</cdr:x>
      <cdr:y>0.97504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5543577" y="4855967"/>
          <a:ext cx="1171548" cy="109715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400">
              <a:latin typeface="Times New Roman" pitchFamily="18" charset="0"/>
              <a:cs typeface="Times New Roman" pitchFamily="18" charset="0"/>
            </a:rPr>
            <a:t>КСУП</a:t>
          </a:r>
        </a:p>
        <a:p xmlns:a="http://schemas.openxmlformats.org/drawingml/2006/main">
          <a:pPr algn="ctr"/>
          <a:r>
            <a:rPr lang="ru-RU" sz="1400">
              <a:latin typeface="Times New Roman" pitchFamily="18" charset="0"/>
              <a:cs typeface="Times New Roman" pitchFamily="18" charset="0"/>
            </a:rPr>
            <a:t> "Овсянка </a:t>
          </a:r>
        </a:p>
        <a:p xmlns:a="http://schemas.openxmlformats.org/drawingml/2006/main">
          <a:pPr algn="ctr"/>
          <a:r>
            <a:rPr lang="ru-RU" sz="1400">
              <a:latin typeface="Times New Roman" pitchFamily="18" charset="0"/>
              <a:cs typeface="Times New Roman" pitchFamily="18" charset="0"/>
            </a:rPr>
            <a:t>им.</a:t>
          </a:r>
        </a:p>
        <a:p xmlns:a="http://schemas.openxmlformats.org/drawingml/2006/main">
          <a:pPr algn="ctr"/>
          <a:r>
            <a:rPr lang="ru-RU" sz="1400">
              <a:latin typeface="Times New Roman" pitchFamily="18" charset="0"/>
              <a:cs typeface="Times New Roman" pitchFamily="18" charset="0"/>
            </a:rPr>
            <a:t>И.И.Мельника"</a:t>
          </a:r>
        </a:p>
      </cdr:txBody>
    </cdr:sp>
  </cdr:relSizeAnchor>
  <cdr:relSizeAnchor xmlns:cdr="http://schemas.openxmlformats.org/drawingml/2006/chartDrawing">
    <cdr:from>
      <cdr:x>0.51434</cdr:x>
      <cdr:y>0.79295</cdr:y>
    </cdr:from>
    <cdr:to>
      <cdr:x>0.62602</cdr:x>
      <cdr:y>0.90952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4781481" y="4841376"/>
          <a:ext cx="1038222" cy="7117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400">
              <a:latin typeface="Times New Roman" pitchFamily="18" charset="0"/>
              <a:cs typeface="Times New Roman" pitchFamily="18" charset="0"/>
            </a:rPr>
            <a:t>ОАО </a:t>
          </a:r>
        </a:p>
        <a:p xmlns:a="http://schemas.openxmlformats.org/drawingml/2006/main">
          <a:pPr algn="ctr"/>
          <a:r>
            <a:rPr lang="ru-RU" sz="1400">
              <a:latin typeface="Times New Roman" pitchFamily="18" charset="0"/>
              <a:cs typeface="Times New Roman" pitchFamily="18" charset="0"/>
            </a:rPr>
            <a:t>"Горецкая </a:t>
          </a:r>
        </a:p>
        <a:p xmlns:a="http://schemas.openxmlformats.org/drawingml/2006/main">
          <a:pPr algn="ctr"/>
          <a:r>
            <a:rPr lang="ru-RU" sz="1400">
              <a:latin typeface="Times New Roman" pitchFamily="18" charset="0"/>
              <a:cs typeface="Times New Roman" pitchFamily="18" charset="0"/>
            </a:rPr>
            <a:t>РАПТ"</a:t>
          </a:r>
        </a:p>
      </cdr:txBody>
    </cdr:sp>
  </cdr:relSizeAnchor>
  <cdr:relSizeAnchor xmlns:cdr="http://schemas.openxmlformats.org/drawingml/2006/chartDrawing">
    <cdr:from>
      <cdr:x>0.86158</cdr:x>
      <cdr:y>0.82501</cdr:y>
    </cdr:from>
    <cdr:to>
      <cdr:x>0.9598</cdr:x>
      <cdr:y>0.97542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8021544" y="501538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0.34795</cdr:x>
      <cdr:y>0.79765</cdr:y>
    </cdr:from>
    <cdr:to>
      <cdr:x>0.45185</cdr:x>
      <cdr:y>0.91576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3234649" y="4870066"/>
          <a:ext cx="965896" cy="7211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400">
              <a:latin typeface="Times New Roman" pitchFamily="18" charset="0"/>
              <a:cs typeface="Times New Roman" pitchFamily="18" charset="0"/>
            </a:rPr>
            <a:t>РУП </a:t>
          </a:r>
        </a:p>
        <a:p xmlns:a="http://schemas.openxmlformats.org/drawingml/2006/main">
          <a:pPr algn="ctr"/>
          <a:r>
            <a:rPr lang="ru-RU" sz="1400">
              <a:latin typeface="Times New Roman" pitchFamily="18" charset="0"/>
              <a:cs typeface="Times New Roman" pitchFamily="18" charset="0"/>
            </a:rPr>
            <a:t>"Учхоз </a:t>
          </a:r>
        </a:p>
        <a:p xmlns:a="http://schemas.openxmlformats.org/drawingml/2006/main">
          <a:pPr algn="ctr"/>
          <a:r>
            <a:rPr lang="ru-RU" sz="1400">
              <a:latin typeface="Times New Roman" pitchFamily="18" charset="0"/>
              <a:cs typeface="Times New Roman" pitchFamily="18" charset="0"/>
            </a:rPr>
            <a:t>БГСХА"</a:t>
          </a:r>
        </a:p>
      </cdr:txBody>
    </cdr:sp>
  </cdr:relSizeAnchor>
  <cdr:relSizeAnchor xmlns:cdr="http://schemas.openxmlformats.org/drawingml/2006/chartDrawing">
    <cdr:from>
      <cdr:x>0.58662</cdr:x>
      <cdr:y>0.185</cdr:y>
    </cdr:from>
    <cdr:to>
      <cdr:x>0.76387</cdr:x>
      <cdr:y>0.23648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5364088" y="1268760"/>
          <a:ext cx="1620774" cy="3530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2 805,1 тыс.рублей</a:t>
          </a:r>
        </a:p>
      </cdr:txBody>
    </cdr:sp>
  </cdr:relSizeAnchor>
  <cdr:relSizeAnchor xmlns:cdr="http://schemas.openxmlformats.org/drawingml/2006/chartDrawing">
    <cdr:from>
      <cdr:x>0.58662</cdr:x>
      <cdr:y>0.227</cdr:y>
    </cdr:from>
    <cdr:to>
      <cdr:x>0.76798</cdr:x>
      <cdr:y>0.27068</cdr:y>
    </cdr:to>
    <cdr:sp macro="" textlink="">
      <cdr:nvSpPr>
        <cdr:cNvPr id="15" name="TextBox 14"/>
        <cdr:cNvSpPr txBox="1"/>
      </cdr:nvSpPr>
      <cdr:spPr>
        <a:xfrm xmlns:a="http://schemas.openxmlformats.org/drawingml/2006/main">
          <a:off x="5364088" y="1556792"/>
          <a:ext cx="1658355" cy="2995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2 927,0 тыс.рублей</a:t>
          </a:r>
        </a:p>
      </cdr:txBody>
    </cdr:sp>
  </cdr:relSizeAnchor>
  <cdr:relSizeAnchor xmlns:cdr="http://schemas.openxmlformats.org/drawingml/2006/chartDrawing">
    <cdr:from>
      <cdr:x>0.69364</cdr:x>
      <cdr:y>0.79251</cdr:y>
    </cdr:from>
    <cdr:to>
      <cdr:x>0.8084</cdr:x>
      <cdr:y>0.88144</cdr:y>
    </cdr:to>
    <cdr:sp macro="" textlink="">
      <cdr:nvSpPr>
        <cdr:cNvPr id="16" name="TextBox 15"/>
        <cdr:cNvSpPr txBox="1"/>
      </cdr:nvSpPr>
      <cdr:spPr>
        <a:xfrm xmlns:a="http://schemas.openxmlformats.org/drawingml/2006/main">
          <a:off x="6448361" y="4838689"/>
          <a:ext cx="1066855" cy="5429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 anchor="ctr"/>
        <a:lstStyle xmlns:a="http://schemas.openxmlformats.org/drawingml/2006/main"/>
        <a:p xmlns:a="http://schemas.openxmlformats.org/drawingml/2006/main">
          <a:pPr algn="ctr"/>
          <a:r>
            <a:rPr lang="ru-RU" sz="1400">
              <a:latin typeface="Times New Roman" panose="02020603050405020304" pitchFamily="18" charset="0"/>
              <a:cs typeface="Times New Roman" panose="02020603050405020304" pitchFamily="18" charset="0"/>
            </a:rPr>
            <a:t>ОАО "Горкилен"</a:t>
          </a:r>
        </a:p>
      </cdr:txBody>
    </cdr:sp>
  </cdr:relSizeAnchor>
  <cdr:relSizeAnchor xmlns:cdr="http://schemas.openxmlformats.org/drawingml/2006/chartDrawing">
    <cdr:from>
      <cdr:x>0.87295</cdr:x>
      <cdr:y>0.79407</cdr:y>
    </cdr:from>
    <cdr:to>
      <cdr:x>0.98156</cdr:x>
      <cdr:y>0.9142</cdr:y>
    </cdr:to>
    <cdr:sp macro="" textlink="">
      <cdr:nvSpPr>
        <cdr:cNvPr id="17" name="TextBox 16"/>
        <cdr:cNvSpPr txBox="1"/>
      </cdr:nvSpPr>
      <cdr:spPr>
        <a:xfrm xmlns:a="http://schemas.openxmlformats.org/drawingml/2006/main">
          <a:off x="8115262" y="4848193"/>
          <a:ext cx="1009682" cy="7334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 anchor="ctr"/>
        <a:lstStyle xmlns:a="http://schemas.openxmlformats.org/drawingml/2006/main"/>
        <a:p xmlns:a="http://schemas.openxmlformats.org/drawingml/2006/main">
          <a:pPr algn="ctr"/>
          <a:r>
            <a:rPr lang="ru-RU" sz="1400">
              <a:latin typeface="Times New Roman" panose="02020603050405020304" pitchFamily="18" charset="0"/>
              <a:cs typeface="Times New Roman" panose="02020603050405020304" pitchFamily="18" charset="0"/>
            </a:rPr>
            <a:t>УП "Горецкий элеватор"</a:t>
          </a:r>
        </a:p>
      </cdr:txBody>
    </cdr:sp>
  </cdr:relSizeAnchor>
  <cdr:relSizeAnchor xmlns:cdr="http://schemas.openxmlformats.org/drawingml/2006/chartDrawing">
    <cdr:from>
      <cdr:x>0.78518</cdr:x>
      <cdr:y>0.79615</cdr:y>
    </cdr:from>
    <cdr:to>
      <cdr:x>0.89686</cdr:x>
      <cdr:y>0.91272</cdr:y>
    </cdr:to>
    <cdr:sp macro="" textlink="">
      <cdr:nvSpPr>
        <cdr:cNvPr id="19" name="TextBox 1"/>
        <cdr:cNvSpPr txBox="1"/>
      </cdr:nvSpPr>
      <cdr:spPr>
        <a:xfrm xmlns:a="http://schemas.openxmlformats.org/drawingml/2006/main">
          <a:off x="7299326" y="4860914"/>
          <a:ext cx="1038222" cy="7117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400">
              <a:latin typeface="Times New Roman" pitchFamily="18" charset="0"/>
              <a:cs typeface="Times New Roman" pitchFamily="18" charset="0"/>
            </a:rPr>
            <a:t>ООО </a:t>
          </a:r>
        </a:p>
        <a:p xmlns:a="http://schemas.openxmlformats.org/drawingml/2006/main">
          <a:pPr algn="ctr"/>
          <a:r>
            <a:rPr lang="ru-RU" sz="1400">
              <a:latin typeface="Times New Roman" pitchFamily="18" charset="0"/>
              <a:cs typeface="Times New Roman" pitchFamily="18" charset="0"/>
            </a:rPr>
            <a:t>"Ремком"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0.2795</cdr:x>
      <cdr:y>0.3425</cdr:y>
    </cdr:from>
    <cdr:to>
      <cdr:x>0.35825</cdr:x>
      <cdr:y>0.40208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555776" y="2348880"/>
          <a:ext cx="720080" cy="4085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1</a:t>
          </a:r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3</a:t>
          </a:r>
          <a:r>
            <a:rPr lang="en-US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,</a:t>
          </a:r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2 %</a:t>
          </a:r>
        </a:p>
      </cdr:txBody>
    </cdr:sp>
  </cdr:relSizeAnchor>
  <cdr:relSizeAnchor xmlns:cdr="http://schemas.openxmlformats.org/drawingml/2006/chartDrawing">
    <cdr:from>
      <cdr:x>0.20075</cdr:x>
      <cdr:y>0.395</cdr:y>
    </cdr:from>
    <cdr:to>
      <cdr:x>0.31082</cdr:x>
      <cdr:y>0.50814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835696" y="2708920"/>
          <a:ext cx="1006480" cy="7759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400">
              <a:latin typeface="Times New Roman" panose="02020603050405020304" pitchFamily="18" charset="0"/>
              <a:cs typeface="Times New Roman" panose="02020603050405020304" pitchFamily="18" charset="0"/>
            </a:rPr>
            <a:t>2,</a:t>
          </a:r>
          <a:r>
            <a:rPr lang="ru-RU" sz="1400">
              <a:latin typeface="Times New Roman" panose="02020603050405020304" pitchFamily="18" charset="0"/>
              <a:cs typeface="Times New Roman" panose="02020603050405020304" pitchFamily="18" charset="0"/>
            </a:rPr>
            <a:t>4 %</a:t>
          </a:r>
        </a:p>
      </cdr:txBody>
    </cdr:sp>
  </cdr:relSizeAnchor>
  <cdr:relSizeAnchor xmlns:cdr="http://schemas.openxmlformats.org/drawingml/2006/chartDrawing">
    <cdr:from>
      <cdr:x>0.19288</cdr:x>
      <cdr:y>0.437</cdr:y>
    </cdr:from>
    <cdr:to>
      <cdr:x>0.29973</cdr:x>
      <cdr:y>0.4893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763688" y="2996952"/>
          <a:ext cx="977037" cy="35867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3,9 %</a:t>
          </a:r>
        </a:p>
      </cdr:txBody>
    </cdr:sp>
  </cdr:relSizeAnchor>
  <cdr:relSizeAnchor xmlns:cdr="http://schemas.openxmlformats.org/drawingml/2006/chartDrawing">
    <cdr:from>
      <cdr:x>0.42125</cdr:x>
      <cdr:y>0.3005</cdr:y>
    </cdr:from>
    <cdr:to>
      <cdr:x>0.49213</cdr:x>
      <cdr:y>0.37045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851920" y="2060848"/>
          <a:ext cx="648072" cy="4797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6,7 %</a:t>
          </a:r>
        </a:p>
      </cdr:txBody>
    </cdr:sp>
  </cdr:relSizeAnchor>
  <cdr:relSizeAnchor xmlns:cdr="http://schemas.openxmlformats.org/drawingml/2006/chartDrawing">
    <cdr:from>
      <cdr:x>0.61812</cdr:x>
      <cdr:y>0.353</cdr:y>
    </cdr:from>
    <cdr:to>
      <cdr:x>0.69765</cdr:x>
      <cdr:y>0.40611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5652120" y="2420888"/>
          <a:ext cx="727222" cy="36422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25,8</a:t>
          </a:r>
          <a:r>
            <a:rPr lang="ru-RU" sz="14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0.74412</cdr:x>
      <cdr:y>0.458</cdr:y>
    </cdr:from>
    <cdr:to>
      <cdr:x>0.82287</cdr:x>
      <cdr:y>0.5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6804248" y="3140967"/>
          <a:ext cx="720080" cy="28803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2,7 %</a:t>
          </a:r>
        </a:p>
      </cdr:txBody>
    </cdr:sp>
  </cdr:relSizeAnchor>
  <cdr:relSizeAnchor xmlns:cdr="http://schemas.openxmlformats.org/drawingml/2006/chartDrawing">
    <cdr:from>
      <cdr:x>0.73625</cdr:x>
      <cdr:y>0.5</cdr:y>
    </cdr:from>
    <cdr:to>
      <cdr:x>0.80586</cdr:x>
      <cdr:y>0.54308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6732240" y="3429000"/>
          <a:ext cx="636514" cy="2954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3,3 %</a:t>
          </a:r>
        </a:p>
      </cdr:txBody>
    </cdr:sp>
  </cdr:relSizeAnchor>
  <cdr:relSizeAnchor xmlns:cdr="http://schemas.openxmlformats.org/drawingml/2006/chartDrawing">
    <cdr:from>
      <cdr:x>0.42913</cdr:x>
      <cdr:y>0.605</cdr:y>
    </cdr:from>
    <cdr:to>
      <cdr:x>0.5128</cdr:x>
      <cdr:y>0.6594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3923928" y="4149080"/>
          <a:ext cx="765079" cy="3730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42</a:t>
          </a:r>
          <a:r>
            <a:rPr lang="en-US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,</a:t>
          </a:r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0 %</a:t>
          </a:r>
        </a:p>
      </cdr:txBody>
    </cdr:sp>
  </cdr:relSizeAnchor>
  <cdr:relSizeAnchor xmlns:cdr="http://schemas.openxmlformats.org/drawingml/2006/chartDrawing">
    <cdr:from>
      <cdr:x>0.82995</cdr:x>
      <cdr:y>0.1101</cdr:y>
    </cdr:from>
    <cdr:to>
      <cdr:x>0.96193</cdr:x>
      <cdr:y>0.25907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7722335" y="669112"/>
          <a:ext cx="1228016" cy="90526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/>
        </a:p>
      </cdr:txBody>
    </cdr:sp>
  </cdr:relSizeAnchor>
  <cdr:relSizeAnchor xmlns:cdr="http://schemas.openxmlformats.org/drawingml/2006/chartDrawing">
    <cdr:from>
      <cdr:x>0.81845</cdr:x>
      <cdr:y>0.1013</cdr:y>
    </cdr:from>
    <cdr:to>
      <cdr:x>0.9792</cdr:x>
      <cdr:y>0.24331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7618285" y="615779"/>
          <a:ext cx="1496289" cy="86330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 anchor="ctr"/>
        <a:lstStyle xmlns:a="http://schemas.openxmlformats.org/drawingml/2006/main"/>
        <a:p xmlns:a="http://schemas.openxmlformats.org/drawingml/2006/main">
          <a:pPr algn="ctr"/>
          <a:r>
            <a:rPr lang="ru-RU" sz="1600" b="1">
              <a:latin typeface="Times New Roman" panose="02020603050405020304" pitchFamily="18" charset="0"/>
              <a:cs typeface="Times New Roman" panose="02020603050405020304" pitchFamily="18" charset="0"/>
            </a:rPr>
            <a:t>ВСЕГО: </a:t>
          </a:r>
        </a:p>
        <a:p xmlns:a="http://schemas.openxmlformats.org/drawingml/2006/main">
          <a:pPr algn="ctr"/>
          <a:r>
            <a:rPr lang="ru-RU" sz="1600" b="1">
              <a:latin typeface="Times New Roman" panose="02020603050405020304" pitchFamily="18" charset="0"/>
              <a:cs typeface="Times New Roman" panose="02020603050405020304" pitchFamily="18" charset="0"/>
            </a:rPr>
            <a:t>31</a:t>
          </a:r>
          <a:r>
            <a:rPr lang="en-US" sz="1600" b="1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>
              <a:latin typeface="Times New Roman" panose="02020603050405020304" pitchFamily="18" charset="0"/>
              <a:cs typeface="Times New Roman" panose="02020603050405020304" pitchFamily="18" charset="0"/>
            </a:rPr>
            <a:t>462</a:t>
          </a:r>
          <a:r>
            <a:rPr lang="en-US" sz="1600" b="1">
              <a:latin typeface="Times New Roman" panose="02020603050405020304" pitchFamily="18" charset="0"/>
              <a:cs typeface="Times New Roman" panose="02020603050405020304" pitchFamily="18" charset="0"/>
            </a:rPr>
            <a:t>,</a:t>
          </a:r>
          <a:r>
            <a:rPr lang="ru-RU" sz="1600" b="1">
              <a:latin typeface="Times New Roman" panose="02020603050405020304" pitchFamily="18" charset="0"/>
              <a:cs typeface="Times New Roman" panose="02020603050405020304" pitchFamily="18" charset="0"/>
            </a:rPr>
            <a:t>9</a:t>
          </a:r>
        </a:p>
        <a:p xmlns:a="http://schemas.openxmlformats.org/drawingml/2006/main">
          <a:pPr algn="ctr"/>
          <a:r>
            <a:rPr lang="ru-RU" sz="1600" b="1">
              <a:latin typeface="Times New Roman" panose="02020603050405020304" pitchFamily="18" charset="0"/>
              <a:cs typeface="Times New Roman" panose="02020603050405020304" pitchFamily="18" charset="0"/>
            </a:rPr>
            <a:t>тыс.рублей</a:t>
          </a:r>
        </a:p>
      </cdr:txBody>
    </cdr:sp>
  </cdr:relSizeAnchor>
  <cdr:relSizeAnchor xmlns:cdr="http://schemas.openxmlformats.org/drawingml/2006/chartDrawing">
    <cdr:from>
      <cdr:x>0.62244</cdr:x>
      <cdr:y>0.63302</cdr:y>
    </cdr:from>
    <cdr:to>
      <cdr:x>0.99466</cdr:x>
      <cdr:y>0.9809</cdr:y>
    </cdr:to>
    <cdr:sp macro="" textlink="">
      <cdr:nvSpPr>
        <cdr:cNvPr id="17" name="TextBox 16">
          <a:extLst xmlns:a="http://schemas.openxmlformats.org/drawingml/2006/main">
            <a:ext uri="{FF2B5EF4-FFF2-40B4-BE49-F238E27FC236}">
              <a16:creationId xmlns:a16="http://schemas.microsoft.com/office/drawing/2014/main" id="{A6CC6B02-7F0C-4190-B9FA-940405C5CA0F}"/>
            </a:ext>
          </a:extLst>
        </cdr:cNvPr>
        <cdr:cNvSpPr txBox="1"/>
      </cdr:nvSpPr>
      <cdr:spPr>
        <a:xfrm xmlns:a="http://schemas.openxmlformats.org/drawingml/2006/main">
          <a:off x="5789543" y="3843131"/>
          <a:ext cx="3462130" cy="21120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marL="0" marR="0" lvl="0" indent="0" algn="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ru-RU" sz="1600" b="1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в том числе:</a:t>
          </a:r>
        </a:p>
        <a:p xmlns:a="http://schemas.openxmlformats.org/drawingml/2006/main">
          <a:pPr marL="0" marR="0" lvl="0" indent="0" algn="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ru-RU" sz="1600" b="1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социальная сфера </a:t>
          </a:r>
        </a:p>
        <a:p xmlns:a="http://schemas.openxmlformats.org/drawingml/2006/main">
          <a:pPr marL="0" marR="0" lvl="0" indent="0" algn="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ru-RU" sz="1600" b="1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24 433,9 тыс.рублей (77,7%);</a:t>
          </a:r>
        </a:p>
        <a:p xmlns:a="http://schemas.openxmlformats.org/drawingml/2006/main">
          <a:pPr marL="0" marR="0" lvl="0" indent="0" algn="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kumimoji="0" lang="ru-RU" sz="500" b="1" i="0" u="none" strike="noStrike" kern="0" cap="none" spc="0" normalizeH="0" baseline="0" noProof="0">
            <a:ln>
              <a:noFill/>
            </a:ln>
            <a:solidFill>
              <a:sysClr val="windowText" lastClr="000000"/>
            </a:solidFill>
            <a:effectLst/>
            <a:uLnTx/>
            <a:uFillTx/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  <a:p xmlns:a="http://schemas.openxmlformats.org/drawingml/2006/main">
          <a:pPr marL="0" marR="0" lvl="0" indent="0" algn="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ru-RU" sz="1600" b="1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народно-хозяйственный комплекс </a:t>
          </a:r>
        </a:p>
        <a:p xmlns:a="http://schemas.openxmlformats.org/drawingml/2006/main">
          <a:pPr marL="0" marR="0" lvl="0" indent="0" algn="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ru-RU" sz="1600" b="1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4 905</a:t>
          </a:r>
          <a:r>
            <a:rPr kumimoji="0" lang="en-US" sz="1600" b="1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,</a:t>
          </a:r>
          <a:r>
            <a:rPr kumimoji="0" lang="ru-RU" sz="1600" b="1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0</a:t>
          </a:r>
          <a:r>
            <a:rPr kumimoji="0" lang="en-US" sz="1600" b="1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</a:t>
          </a:r>
          <a:r>
            <a:rPr kumimoji="0" lang="ru-RU" sz="1600" b="1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тыс.рублей (15,6%);</a:t>
          </a:r>
        </a:p>
        <a:p xmlns:a="http://schemas.openxmlformats.org/drawingml/2006/main">
          <a:pPr marL="0" marR="0" lvl="0" indent="0" algn="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kumimoji="0" lang="ru-RU" sz="500" b="1" i="0" u="none" strike="noStrike" kern="0" cap="none" spc="0" normalizeH="0" baseline="0" noProof="0">
            <a:ln>
              <a:noFill/>
            </a:ln>
            <a:solidFill>
              <a:sysClr val="windowText" lastClr="000000"/>
            </a:solidFill>
            <a:effectLst/>
            <a:uLnTx/>
            <a:uFillTx/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  <a:p xmlns:a="http://schemas.openxmlformats.org/drawingml/2006/main">
          <a:pPr marL="0" marR="0" lvl="0" indent="0" algn="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ru-RU" sz="1600" b="1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общегосударственная деятельность</a:t>
          </a:r>
        </a:p>
        <a:p xmlns:a="http://schemas.openxmlformats.org/drawingml/2006/main">
          <a:pPr marL="0" marR="0" lvl="0" indent="0" algn="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ru-RU" sz="1600" b="1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2 096,2 тыс.рублей (6,7%).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0.55512</cdr:x>
      <cdr:y>0.311</cdr:y>
    </cdr:from>
    <cdr:to>
      <cdr:x>0.75669</cdr:x>
      <cdr:y>0.36605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076056" y="2132856"/>
          <a:ext cx="1843156" cy="3775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latin typeface="Times New Roman" pitchFamily="18" charset="0"/>
              <a:cs typeface="Times New Roman" pitchFamily="18" charset="0"/>
            </a:rPr>
            <a:t>979,8 </a:t>
          </a:r>
          <a:r>
            <a:rPr lang="ru-RU" sz="1400" baseline="0" dirty="0">
              <a:latin typeface="Times New Roman" pitchFamily="18" charset="0"/>
              <a:cs typeface="Times New Roman" pitchFamily="18" charset="0"/>
            </a:rPr>
            <a:t>тыс. рублей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0.55512</cdr:x>
      <cdr:y>0.3635</cdr:y>
    </cdr:from>
    <cdr:to>
      <cdr:x>0.75688</cdr:x>
      <cdr:y>0.416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076056" y="2492896"/>
          <a:ext cx="1844893" cy="3600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latin typeface="Times New Roman" pitchFamily="18" charset="0"/>
              <a:cs typeface="Times New Roman" pitchFamily="18" charset="0"/>
            </a:rPr>
            <a:t>956,8</a:t>
          </a:r>
          <a:r>
            <a:rPr lang="ru-RU" sz="1400" baseline="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тыс. рублей</a:t>
          </a:r>
        </a:p>
      </cdr:txBody>
    </cdr:sp>
  </cdr:relSizeAnchor>
  <cdr:relSizeAnchor xmlns:cdr="http://schemas.openxmlformats.org/drawingml/2006/chartDrawing">
    <cdr:from>
      <cdr:x>0.55512</cdr:x>
      <cdr:y>0.416</cdr:y>
    </cdr:from>
    <cdr:to>
      <cdr:x>0.75578</cdr:x>
      <cdr:y>0.46502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5076056" y="2852936"/>
          <a:ext cx="1834835" cy="33617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latin typeface="Times New Roman" pitchFamily="18" charset="0"/>
              <a:cs typeface="Times New Roman" pitchFamily="18" charset="0"/>
            </a:rPr>
            <a:t>728</a:t>
          </a:r>
          <a:r>
            <a:rPr lang="en-US" sz="1400" dirty="0">
              <a:latin typeface="Times New Roman" pitchFamily="18" charset="0"/>
              <a:cs typeface="Times New Roman" pitchFamily="18" charset="0"/>
            </a:rPr>
            <a:t>,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3 тыс.рублей</a:t>
          </a: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0.5945</cdr:x>
      <cdr:y>0.3635</cdr:y>
    </cdr:from>
    <cdr:to>
      <cdr:x>0.79448</cdr:x>
      <cdr:y>0.407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436097" y="2492896"/>
          <a:ext cx="1828617" cy="298323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latin typeface="Times New Roman" pitchFamily="18" charset="0"/>
              <a:cs typeface="Times New Roman" pitchFamily="18" charset="0"/>
            </a:rPr>
            <a:t>338</a:t>
          </a:r>
          <a:r>
            <a:rPr lang="en-US" sz="140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,</a:t>
          </a:r>
          <a:r>
            <a:rPr lang="ru-RU" sz="140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0</a:t>
          </a:r>
          <a:r>
            <a:rPr lang="ru-RU" sz="1400" baseline="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тыс.рублей</a:t>
          </a:r>
        </a:p>
      </cdr:txBody>
    </cdr:sp>
  </cdr:relSizeAnchor>
  <cdr:relSizeAnchor xmlns:cdr="http://schemas.openxmlformats.org/drawingml/2006/chartDrawing">
    <cdr:from>
      <cdr:x>0.68344</cdr:x>
      <cdr:y>0.42297</cdr:y>
    </cdr:from>
    <cdr:to>
      <cdr:x>0.81061</cdr:x>
      <cdr:y>0.45518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6352836" y="2568348"/>
          <a:ext cx="1182120" cy="1956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/>
        </a:p>
      </cdr:txBody>
    </cdr:sp>
  </cdr:relSizeAnchor>
  <cdr:relSizeAnchor xmlns:cdr="http://schemas.openxmlformats.org/drawingml/2006/chartDrawing">
    <cdr:from>
      <cdr:x>0.68618</cdr:x>
      <cdr:y>0.45938</cdr:y>
    </cdr:from>
    <cdr:to>
      <cdr:x>0.81336</cdr:x>
      <cdr:y>0.4888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6378348" y="2789464"/>
          <a:ext cx="1182121" cy="1785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/>
        </a:p>
      </cdr:txBody>
    </cdr:sp>
  </cdr:relSizeAnchor>
  <cdr:relSizeAnchor xmlns:cdr="http://schemas.openxmlformats.org/drawingml/2006/chartDrawing">
    <cdr:from>
      <cdr:x>0.5945</cdr:x>
      <cdr:y>0.416</cdr:y>
    </cdr:from>
    <cdr:to>
      <cdr:x>0.75982</cdr:x>
      <cdr:y>0.47573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5436097" y="2852936"/>
          <a:ext cx="1511686" cy="4096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latin typeface="Times New Roman" pitchFamily="18" charset="0"/>
              <a:cs typeface="Times New Roman" pitchFamily="18" charset="0"/>
            </a:rPr>
            <a:t>565</a:t>
          </a:r>
          <a:r>
            <a:rPr lang="en-US" sz="140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,</a:t>
          </a:r>
          <a:r>
            <a:rPr lang="ru-RU" sz="140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0 тыс.рублей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9C25D-687C-4E2F-9EF9-526DE4E10321}" type="datetimeFigureOut">
              <a:rPr lang="ru-RU" smtClean="0"/>
              <a:t>16.07.2020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F143A-FE14-4087-9AE6-53ACF78B5A6F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9C25D-687C-4E2F-9EF9-526DE4E10321}" type="datetimeFigureOut">
              <a:rPr lang="ru-RU" smtClean="0"/>
              <a:t>16.07.2020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F143A-FE14-4087-9AE6-53ACF78B5A6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9C25D-687C-4E2F-9EF9-526DE4E10321}" type="datetimeFigureOut">
              <a:rPr lang="ru-RU" smtClean="0"/>
              <a:t>16.07.2020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F143A-FE14-4087-9AE6-53ACF78B5A6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9C25D-687C-4E2F-9EF9-526DE4E10321}" type="datetimeFigureOut">
              <a:rPr lang="ru-RU" smtClean="0"/>
              <a:t>16.07.2020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F143A-FE14-4087-9AE6-53ACF78B5A6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9C25D-687C-4E2F-9EF9-526DE4E10321}" type="datetimeFigureOut">
              <a:rPr lang="ru-RU" smtClean="0"/>
              <a:t>16.07.2020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5BF143A-FE14-4087-9AE6-53ACF78B5A6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9C25D-687C-4E2F-9EF9-526DE4E10321}" type="datetimeFigureOut">
              <a:rPr lang="ru-RU" smtClean="0"/>
              <a:t>16.07.2020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F143A-FE14-4087-9AE6-53ACF78B5A6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9C25D-687C-4E2F-9EF9-526DE4E10321}" type="datetimeFigureOut">
              <a:rPr lang="ru-RU" smtClean="0"/>
              <a:t>16.07.2020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F143A-FE14-4087-9AE6-53ACF78B5A6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9C25D-687C-4E2F-9EF9-526DE4E10321}" type="datetimeFigureOut">
              <a:rPr lang="ru-RU" smtClean="0"/>
              <a:t>16.07.2020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F143A-FE14-4087-9AE6-53ACF78B5A6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9C25D-687C-4E2F-9EF9-526DE4E10321}" type="datetimeFigureOut">
              <a:rPr lang="ru-RU" smtClean="0"/>
              <a:t>16.07.2020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F143A-FE14-4087-9AE6-53ACF78B5A6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9C25D-687C-4E2F-9EF9-526DE4E10321}" type="datetimeFigureOut">
              <a:rPr lang="ru-RU" smtClean="0"/>
              <a:t>16.07.2020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F143A-FE14-4087-9AE6-53ACF78B5A6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9C25D-687C-4E2F-9EF9-526DE4E10321}" type="datetimeFigureOut">
              <a:rPr lang="ru-RU" smtClean="0"/>
              <a:t>16.07.2020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F143A-FE14-4087-9AE6-53ACF78B5A6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BD9C25D-687C-4E2F-9EF9-526DE4E10321}" type="datetimeFigureOut">
              <a:rPr lang="ru-RU" smtClean="0"/>
              <a:t>16.07.2020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5BF143A-FE14-4087-9AE6-53ACF78B5A6F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548681"/>
            <a:ext cx="9036496" cy="5040559"/>
          </a:xfrm>
        </p:spPr>
        <p:txBody>
          <a:bodyPr>
            <a:noAutofit/>
          </a:bodyPr>
          <a:lstStyle/>
          <a:p>
            <a:r>
              <a:rPr lang="ru-RU" sz="5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Исполнение консолидированного бюджета </a:t>
            </a:r>
            <a:br>
              <a:rPr lang="ru-RU" sz="5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5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Горецкого района </a:t>
            </a:r>
            <a:br>
              <a:rPr lang="ru-RU" sz="5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5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 1 </a:t>
            </a:r>
            <a:r>
              <a:rPr lang="ru-RU" sz="5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ПОЛУГОДИЕ</a:t>
            </a:r>
            <a:r>
              <a:rPr lang="ru-RU" sz="5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5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5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2020 года</a:t>
            </a:r>
          </a:p>
        </p:txBody>
      </p:sp>
    </p:spTree>
    <p:extLst>
      <p:ext uri="{BB962C8B-B14F-4D97-AF65-F5344CB8AC3E}">
        <p14:creationId xmlns:p14="http://schemas.microsoft.com/office/powerpoint/2010/main" val="3484046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>
            <a:extLst>
              <a:ext uri="{FF2B5EF4-FFF2-40B4-BE49-F238E27FC236}">
                <a16:creationId xmlns:a16="http://schemas.microsoft.com/office/drawing/2014/main" id="{37C03DFE-B0E4-465C-ADE0-88D33BD815A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84403299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80736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>
            <a:extLst>
              <a:ext uri="{FF2B5EF4-FFF2-40B4-BE49-F238E27FC236}">
                <a16:creationId xmlns:a16="http://schemas.microsoft.com/office/drawing/2014/main" id="{C58B8B2C-8953-46D6-A243-E6848CA36E3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6384211"/>
              </p:ext>
            </p:extLst>
          </p:nvPr>
        </p:nvGraphicFramePr>
        <p:xfrm>
          <a:off x="-1" y="0"/>
          <a:ext cx="9144001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602106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>
            <a:extLst>
              <a:ext uri="{FF2B5EF4-FFF2-40B4-BE49-F238E27FC236}">
                <a16:creationId xmlns:a16="http://schemas.microsoft.com/office/drawing/2014/main" id="{3B303ABE-3C40-44CD-A123-8F2E3D8A15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6945460"/>
              </p:ext>
            </p:extLst>
          </p:nvPr>
        </p:nvGraphicFramePr>
        <p:xfrm>
          <a:off x="0" y="0"/>
          <a:ext cx="9144000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78988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8109215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342817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00000000-0008-0000-02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5642813"/>
              </p:ext>
            </p:extLst>
          </p:nvPr>
        </p:nvGraphicFramePr>
        <p:xfrm>
          <a:off x="0" y="0"/>
          <a:ext cx="9143999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601191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>
            <a:extLst>
              <a:ext uri="{FF2B5EF4-FFF2-40B4-BE49-F238E27FC236}">
                <a16:creationId xmlns:a16="http://schemas.microsoft.com/office/drawing/2014/main" id="{00000000-0008-0000-02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3543648"/>
              </p:ext>
            </p:extLst>
          </p:nvPr>
        </p:nvGraphicFramePr>
        <p:xfrm>
          <a:off x="-1" y="0"/>
          <a:ext cx="9144001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959450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1744</TotalTime>
  <Words>446</Words>
  <Application>Microsoft Office PowerPoint</Application>
  <PresentationFormat>Экран (4:3)</PresentationFormat>
  <Paragraphs>172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6" baseType="lpstr">
      <vt:lpstr>Arial</vt:lpstr>
      <vt:lpstr>Book Antiqua</vt:lpstr>
      <vt:lpstr>Calibri</vt:lpstr>
      <vt:lpstr>Lucida Sans</vt:lpstr>
      <vt:lpstr>Times New Roman</vt:lpstr>
      <vt:lpstr>Wingdings</vt:lpstr>
      <vt:lpstr>Wingdings 2</vt:lpstr>
      <vt:lpstr>Wingdings 3</vt:lpstr>
      <vt:lpstr>Апекс</vt:lpstr>
      <vt:lpstr>Исполнение консолидированного бюджета  Горецкого района  за 1 ПОЛУГОДИЕ  2020 года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Финансовый отдел Горецкого РИК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Исполнение бюджета Горецкого района  за 2014 год</dc:title>
  <dc:creator>Максим Брындиков</dc:creator>
  <cp:lastModifiedBy>Брындиков Максим Александрович</cp:lastModifiedBy>
  <cp:revision>167</cp:revision>
  <cp:lastPrinted>2020-07-09T05:32:50Z</cp:lastPrinted>
  <dcterms:created xsi:type="dcterms:W3CDTF">2015-02-03T13:21:27Z</dcterms:created>
  <dcterms:modified xsi:type="dcterms:W3CDTF">2020-07-16T09:59:40Z</dcterms:modified>
</cp:coreProperties>
</file>