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3300"/>
    <a:srgbClr val="6666FF"/>
    <a:srgbClr val="FF9933"/>
    <a:srgbClr val="008000"/>
    <a:srgbClr val="33CC33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КВАРТАЛ 202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29800962379704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1 квартал 2021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3 258,7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1.1222878390201124E-2"/>
                  <c:y val="2.8110236220472304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502</a:t>
                    </a:r>
                    <a:r>
                      <a:rPr lang="ru-RU" sz="1400" dirty="0"/>
                      <a:t>,6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1.2043525809273842E-2"/>
                  <c:y val="4.891863517060367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640,4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2.4309383202099744E-2"/>
                  <c:y val="-7.2951297754447362E-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от выручки от реализации товаров (работ, услуг)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684,1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3.0075459317585301E-3"/>
                  <c:y val="-0.10337591134441527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66,0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21651498250218729"/>
                  <c:y val="-8.772965879265093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655,8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7872631656158405"/>
                  <c:y val="-6.15366567924990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/>
                      <a:t>702,8 тыс.рублей</a:t>
                    </a:r>
                    <a:endParaRPr lang="ru-RU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0.0</c:formatCode>
                <c:ptCount val="6"/>
                <c:pt idx="0">
                  <c:v>3258.7</c:v>
                </c:pt>
                <c:pt idx="1">
                  <c:v>1502.6</c:v>
                </c:pt>
                <c:pt idx="2">
                  <c:v>640.4</c:v>
                </c:pt>
                <c:pt idx="3">
                  <c:v>684.1</c:v>
                </c:pt>
                <c:pt idx="4">
                  <c:v>65.955000000000382</c:v>
                </c:pt>
                <c:pt idx="5">
                  <c:v>655.8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1 квартал 2020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5.4014648511083937E-3"/>
                  <c:y val="-1.6286526684164464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30-4070-91FD-F289C31E0B5D}"/>
                </c:ext>
              </c:extLst>
            </c:dLbl>
            <c:dLbl>
              <c:idx val="1"/>
              <c:layout>
                <c:manualLayout>
                  <c:x val="-2.7309237984096562E-3"/>
                  <c:y val="-9.878288081423991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30-4070-91FD-F289C31E0B5D}"/>
                </c:ext>
              </c:extLst>
            </c:dLbl>
            <c:dLbl>
              <c:idx val="2"/>
              <c:layout>
                <c:manualLayout>
                  <c:x val="5.6627290395090723E-3"/>
                  <c:y val="-8.926655001458151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30-4070-91FD-F289C31E0B5D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30-4070-91FD-F289C31E0B5D}"/>
                </c:ext>
              </c:extLst>
            </c:dLbl>
            <c:dLbl>
              <c:idx val="4"/>
              <c:layout>
                <c:manualLayout>
                  <c:x val="9.6419499516677658E-3"/>
                  <c:y val="-1.1394429862933935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30-4070-91FD-F289C31E0B5D}"/>
                </c:ext>
              </c:extLst>
            </c:dLbl>
            <c:dLbl>
              <c:idx val="5"/>
              <c:layout>
                <c:manualLayout>
                  <c:x val="1.3654618992048281E-3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30-4070-91FD-F289C31E0B5D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30-4070-91FD-F289C31E0B5D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30-4070-91FD-F289C31E0B5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0.0</c:formatCode>
                <c:ptCount val="6"/>
                <c:pt idx="0">
                  <c:v>3099.75</c:v>
                </c:pt>
                <c:pt idx="1">
                  <c:v>1633.6389999999999</c:v>
                </c:pt>
                <c:pt idx="2">
                  <c:v>605.73500000000001</c:v>
                </c:pt>
                <c:pt idx="3">
                  <c:v>614.51199999999994</c:v>
                </c:pt>
                <c:pt idx="4">
                  <c:v>96.151000000000408</c:v>
                </c:pt>
                <c:pt idx="5">
                  <c:v>702.76300000000003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30-4070-91FD-F289C31E0B5D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1 квартал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02360443748857E-2"/>
                  <c:y val="-1.657115777194519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430-4070-91FD-F289C31E0B5D}"/>
                </c:ext>
              </c:extLst>
            </c:dLbl>
            <c:dLbl>
              <c:idx val="1"/>
              <c:layout>
                <c:manualLayout>
                  <c:x val="2.0829722131482705E-2"/>
                  <c:y val="-1.4434674832312628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430-4070-91FD-F289C31E0B5D}"/>
                </c:ext>
              </c:extLst>
            </c:dLbl>
            <c:dLbl>
              <c:idx val="2"/>
              <c:layout>
                <c:manualLayout>
                  <c:x val="1.243963118551715E-2"/>
                  <c:y val="-1.310469524642753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430-4070-91FD-F289C31E0B5D}"/>
                </c:ext>
              </c:extLst>
            </c:dLbl>
            <c:dLbl>
              <c:idx val="3"/>
              <c:layout>
                <c:manualLayout>
                  <c:x val="1.9078835749125729E-2"/>
                  <c:y val="-6.125815096120596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430-4070-91FD-F289C31E0B5D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430-4070-91FD-F289C31E0B5D}"/>
                </c:ext>
              </c:extLst>
            </c:dLbl>
            <c:dLbl>
              <c:idx val="5"/>
              <c:layout>
                <c:manualLayout>
                  <c:x val="1.7411743502652722E-2"/>
                  <c:y val="-8.1673957421988918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430-4070-91FD-F289C31E0B5D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430-4070-91FD-F289C31E0B5D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430-4070-91FD-F289C31E0B5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0.0</c:formatCode>
                <c:ptCount val="6"/>
                <c:pt idx="0">
                  <c:v>3258.7</c:v>
                </c:pt>
                <c:pt idx="1">
                  <c:v>1502.6</c:v>
                </c:pt>
                <c:pt idx="2">
                  <c:v>640.4</c:v>
                </c:pt>
                <c:pt idx="3">
                  <c:v>684.1</c:v>
                </c:pt>
                <c:pt idx="4">
                  <c:v>65.955000000000382</c:v>
                </c:pt>
                <c:pt idx="5">
                  <c:v>655.8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430-4070-91FD-F289C31E0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2527"/>
        <c:axId val="1"/>
        <c:axId val="0"/>
      </c:bar3DChart>
      <c:catAx>
        <c:axId val="13536725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536725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85469644163338"/>
          <c:y val="0.14726844881066983"/>
          <c:w val="0.1933575362505916"/>
          <c:h val="0.1192453451155595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1 квартал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963039456146081E-5"/>
                  <c:y val="-4.085479954631256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2.5728346456693166E-3"/>
                  <c:y val="-2.101356386899447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4.0152012248469452E-3"/>
                  <c:y val="-2.242636664134830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1.3027623596230799E-2"/>
                  <c:y val="-6.1255993546828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9.6311242344707931E-3"/>
                  <c:y val="-7.922573333708632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2.9143700787401575E-3"/>
                  <c:y val="-6.240304205352095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-6.9444444444445464E-3"/>
                  <c:y val="-3.7037042437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60-4E13-A4D9-5AD73DA0B835}"/>
                </c:ext>
              </c:extLst>
            </c:dLbl>
            <c:dLbl>
              <c:idx val="9"/>
              <c:layout>
                <c:manualLayout>
                  <c:x val="2.7322404371582696E-3"/>
                  <c:y val="-1.2480499219968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0.0</c:formatCode>
                <c:ptCount val="10"/>
                <c:pt idx="0">
                  <c:v>260.47500000000002</c:v>
                </c:pt>
                <c:pt idx="1">
                  <c:v>245.60300000000001</c:v>
                </c:pt>
                <c:pt idx="2">
                  <c:v>212.947</c:v>
                </c:pt>
                <c:pt idx="3">
                  <c:v>152.96700000000001</c:v>
                </c:pt>
                <c:pt idx="4">
                  <c:v>121.38500000000001</c:v>
                </c:pt>
                <c:pt idx="5">
                  <c:v>103.81100000000001</c:v>
                </c:pt>
                <c:pt idx="6">
                  <c:v>92.850999999999999</c:v>
                </c:pt>
                <c:pt idx="7">
                  <c:v>90.298000000000002</c:v>
                </c:pt>
                <c:pt idx="8">
                  <c:v>68.099000000000004</c:v>
                </c:pt>
                <c:pt idx="9">
                  <c:v>53.011000000000003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1 квартал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88498773718861E-2"/>
                  <c:y val="-8.28397230377411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1.9528652668416448E-2"/>
                  <c:y val="-2.7370665991639835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7858525880986187E-2"/>
                  <c:y val="-1.657492656678103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1.5049431321084814E-2"/>
                  <c:y val="-8.205746311715705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1.6277230971128608E-2"/>
                  <c:y val="-8.294110279106193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1.3385717410323709E-2"/>
                  <c:y val="-6.315544811248811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297906602248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1.6530074365704184E-2"/>
                  <c:y val="-1.618416683933608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3.9389763779527562E-3"/>
                  <c:y val="-3.7037042437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2.0491803278688325E-2"/>
                  <c:y val="-1.8720748829953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0.0</c:formatCode>
                <c:ptCount val="10"/>
                <c:pt idx="0">
                  <c:v>240.96799999999999</c:v>
                </c:pt>
                <c:pt idx="1">
                  <c:v>247.96299999999999</c:v>
                </c:pt>
                <c:pt idx="2">
                  <c:v>66.914000000000001</c:v>
                </c:pt>
                <c:pt idx="3">
                  <c:v>135.38800000000001</c:v>
                </c:pt>
                <c:pt idx="4">
                  <c:v>53.506999999999998</c:v>
                </c:pt>
                <c:pt idx="5">
                  <c:v>99.917000000000002</c:v>
                </c:pt>
                <c:pt idx="6">
                  <c:v>113.375</c:v>
                </c:pt>
                <c:pt idx="7">
                  <c:v>95.525999999999996</c:v>
                </c:pt>
                <c:pt idx="8">
                  <c:v>109.649</c:v>
                </c:pt>
                <c:pt idx="9">
                  <c:v>98.790999999999997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098129921259841"/>
          <c:y val="0.21476104035594057"/>
          <c:w val="0.1933575362505916"/>
          <c:h val="0.1066116345441219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КВАРТАЛ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80619629151403"/>
          <c:y val="0.18949879693343211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B4E5-4A1F-9D32-3FF6A4F127CB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B4E5-4A1F-9D32-3FF6A4F127C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B4E5-4A1F-9D32-3FF6A4F127CB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B4E5-4A1F-9D32-3FF6A4F127CB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B4E5-4A1F-9D32-3FF6A4F127CB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B4E5-4A1F-9D32-3FF6A4F127CB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B4E5-4A1F-9D32-3FF6A4F127CB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B4E5-4A1F-9D32-3FF6A4F127CB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B4E5-4A1F-9D32-3FF6A4F127CB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baseline="0" dirty="0"/>
                      <a:t>5 276,2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E5-4A1F-9D32-3FF6A4F127CB}"/>
                </c:ext>
              </c:extLst>
            </c:dLbl>
            <c:dLbl>
              <c:idx val="1"/>
              <c:layout>
                <c:manualLayout>
                  <c:x val="4.0283132077522738E-2"/>
                  <c:y val="-0.16077354913969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546,0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E5-4A1F-9D32-3FF6A4F127CB}"/>
                </c:ext>
              </c:extLst>
            </c:dLbl>
            <c:dLbl>
              <c:idx val="2"/>
              <c:layout>
                <c:manualLayout>
                  <c:x val="3.3576774174127036E-2"/>
                  <c:y val="-6.61581195792825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578,8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E5-4A1F-9D32-3FF6A4F127CB}"/>
                </c:ext>
              </c:extLst>
            </c:dLbl>
            <c:dLbl>
              <c:idx val="3"/>
              <c:layout>
                <c:manualLayout>
                  <c:x val="-0.12710770700921839"/>
                  <c:y val="5.059025955088947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6 600,2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E5-4A1F-9D32-3FF6A4F127CB}"/>
                </c:ext>
              </c:extLst>
            </c:dLbl>
            <c:dLbl>
              <c:idx val="4"/>
              <c:layout>
                <c:manualLayout>
                  <c:x val="-1.7361163893136057E-2"/>
                  <c:y val="0.1084703995333916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735,4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98609427098703"/>
                      <c:h val="0.105925925925925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4E5-4A1F-9D32-3FF6A4F127CB}"/>
                </c:ext>
              </c:extLst>
            </c:dLbl>
            <c:dLbl>
              <c:idx val="5"/>
              <c:layout>
                <c:manualLayout>
                  <c:x val="-4.6804238101023833E-2"/>
                  <c:y val="-2.61092155147273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404,9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E5-4A1F-9D32-3FF6A4F127CB}"/>
                </c:ext>
              </c:extLst>
            </c:dLbl>
            <c:dLbl>
              <c:idx val="6"/>
              <c:layout>
                <c:manualLayout>
                  <c:x val="2.0349954029970033E-3"/>
                  <c:y val="-7.80463692038495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1 686,2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E5-4A1F-9D32-3FF6A4F127CB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1</a:t>
                    </a:r>
                    <a:r>
                      <a:rPr lang="ru-RU" baseline="0" dirty="0"/>
                      <a:t> 339</a:t>
                    </a:r>
                    <a:r>
                      <a:rPr lang="ru-RU" dirty="0"/>
                      <a:t>,4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E5-4A1F-9D32-3FF6A4F127CB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4,7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4E5-4A1F-9D32-3FF6A4F12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5276.2</c:v>
                </c:pt>
                <c:pt idx="1">
                  <c:v>546</c:v>
                </c:pt>
                <c:pt idx="2">
                  <c:v>578.79999999999995</c:v>
                </c:pt>
                <c:pt idx="3">
                  <c:v>6600.2</c:v>
                </c:pt>
                <c:pt idx="4">
                  <c:v>735.4</c:v>
                </c:pt>
                <c:pt idx="5">
                  <c:v>404.9</c:v>
                </c:pt>
                <c:pt idx="6">
                  <c:v>1686.2</c:v>
                </c:pt>
                <c:pt idx="7">
                  <c:v>1339.4</c:v>
                </c:pt>
                <c:pt idx="8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E5-4A1F-9D32-3FF6A4F127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 </a:t>
            </a:r>
          </a:p>
        </c:rich>
      </c:tx>
      <c:layout>
        <c:manualLayout>
          <c:xMode val="edge"/>
          <c:yMode val="edge"/>
          <c:x val="0.20771596591032745"/>
          <c:y val="2.575167687372412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квартал 2020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2.072025145229096E-2"/>
                  <c:y val="-6.7538641003207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5A-4D1A-A572-7DA254093A48}"/>
                </c:ext>
              </c:extLst>
            </c:dLbl>
            <c:dLbl>
              <c:idx val="1"/>
              <c:layout>
                <c:manualLayout>
                  <c:x val="-8.3279737174131972E-3"/>
                  <c:y val="-1.3680227471566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5A-4D1A-A572-7DA254093A48}"/>
                </c:ext>
              </c:extLst>
            </c:dLbl>
            <c:dLbl>
              <c:idx val="2"/>
              <c:layout>
                <c:manualLayout>
                  <c:x val="-1.3729787254393988E-3"/>
                  <c:y val="-6.2694305036919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5A-4D1A-A572-7DA254093A48}"/>
                </c:ext>
              </c:extLst>
            </c:dLbl>
            <c:dLbl>
              <c:idx val="3"/>
              <c:layout>
                <c:manualLayout>
                  <c:x val="-5.3736936416414826E-6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5A-4D1A-A572-7DA254093A48}"/>
                </c:ext>
              </c:extLst>
            </c:dLbl>
            <c:dLbl>
              <c:idx val="4"/>
              <c:layout>
                <c:manualLayout>
                  <c:x val="-6.83135136286535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5A-4D1A-A572-7DA254093A48}"/>
                </c:ext>
              </c:extLst>
            </c:dLbl>
            <c:dLbl>
              <c:idx val="5"/>
              <c:layout>
                <c:manualLayout>
                  <c:x val="-5.5822391095539034E-3"/>
                  <c:y val="-6.2745698454361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5A-4D1A-A572-7DA254093A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211.55395000000001</c:v>
                </c:pt>
                <c:pt idx="1">
                  <c:v>65.027389999999997</c:v>
                </c:pt>
                <c:pt idx="2">
                  <c:v>63.625749999999996</c:v>
                </c:pt>
                <c:pt idx="3">
                  <c:v>45.936510000000006</c:v>
                </c:pt>
                <c:pt idx="4">
                  <c:v>62.20335</c:v>
                </c:pt>
                <c:pt idx="5">
                  <c:v>16.258040000000001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5A-4D1A-A572-7DA254093A4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1 квартала 2021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2.8814520033407696E-3"/>
                  <c:y val="-1.9479440069991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5A-4D1A-A572-7DA254093A48}"/>
                </c:ext>
              </c:extLst>
            </c:dLbl>
            <c:dLbl>
              <c:idx val="1"/>
              <c:layout>
                <c:manualLayout>
                  <c:x val="1.3743436817209448E-3"/>
                  <c:y val="-2.1806649168853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5A-4D1A-A572-7DA254093A48}"/>
                </c:ext>
              </c:extLst>
            </c:dLbl>
            <c:dLbl>
              <c:idx val="2"/>
              <c:layout>
                <c:manualLayout>
                  <c:x val="2.7325232167746938E-3"/>
                  <c:y val="-1.463541780653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5A-4D1A-A572-7DA254093A48}"/>
                </c:ext>
              </c:extLst>
            </c:dLbl>
            <c:dLbl>
              <c:idx val="3"/>
              <c:layout>
                <c:manualLayout>
                  <c:x val="1.366270272573071E-3"/>
                  <c:y val="-8.3660137607751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5A-4D1A-A572-7DA254093A48}"/>
                </c:ext>
              </c:extLst>
            </c:dLbl>
            <c:dLbl>
              <c:idx val="4"/>
              <c:layout>
                <c:manualLayout>
                  <c:x val="4.1001282485724514E-3"/>
                  <c:y val="-6.274531615125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5A-4D1A-A572-7DA254093A48}"/>
                </c:ext>
              </c:extLst>
            </c:dLbl>
            <c:dLbl>
              <c:idx val="5"/>
              <c:layout>
                <c:manualLayout>
                  <c:x val="4.0734903681659699E-3"/>
                  <c:y val="-4.193059200933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55A-4D1A-A572-7DA254093A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184.56379999999999</c:v>
                </c:pt>
                <c:pt idx="1">
                  <c:v>68.278759999999991</c:v>
                </c:pt>
                <c:pt idx="2">
                  <c:v>44.039589999999997</c:v>
                </c:pt>
                <c:pt idx="3">
                  <c:v>20.758290000000002</c:v>
                </c:pt>
                <c:pt idx="4">
                  <c:v>47.653930000000003</c:v>
                </c:pt>
                <c:pt idx="5">
                  <c:v>17.283999999999999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55A-4D1A-A572-7DA254093A48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1 квартал 2021года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7766828339613568E-2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55A-4D1A-A572-7DA254093A48}"/>
                </c:ext>
              </c:extLst>
            </c:dLbl>
            <c:dLbl>
              <c:idx val="1"/>
              <c:layout>
                <c:manualLayout>
                  <c:x val="6.848880020144903E-3"/>
                  <c:y val="-1.6721936934794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5A-4D1A-A572-7DA254093A48}"/>
                </c:ext>
              </c:extLst>
            </c:dLbl>
            <c:dLbl>
              <c:idx val="2"/>
              <c:layout>
                <c:manualLayout>
                  <c:x val="1.3770627326070465E-3"/>
                  <c:y val="-8.3643417830227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55A-4D1A-A572-7DA254093A48}"/>
                </c:ext>
              </c:extLst>
            </c:dLbl>
            <c:dLbl>
              <c:idx val="3"/>
              <c:layout>
                <c:manualLayout>
                  <c:x val="6.8394223193356139E-3"/>
                  <c:y val="-1.04506963593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55A-4D1A-A572-7DA254093A48}"/>
                </c:ext>
              </c:extLst>
            </c:dLbl>
            <c:dLbl>
              <c:idx val="4"/>
              <c:layout>
                <c:manualLayout>
                  <c:x val="1.2228563842020578E-2"/>
                  <c:y val="-6.1001749781277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55A-4D1A-A572-7DA254093A48}"/>
                </c:ext>
              </c:extLst>
            </c:dLbl>
            <c:dLbl>
              <c:idx val="5"/>
              <c:layout>
                <c:manualLayout>
                  <c:x val="1.2351048518039313E-2"/>
                  <c:y val="-1.3208953047535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55A-4D1A-A572-7DA254093A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195.01723000000001</c:v>
                </c:pt>
                <c:pt idx="1">
                  <c:v>92.477649999999997</c:v>
                </c:pt>
                <c:pt idx="2">
                  <c:v>55.77252</c:v>
                </c:pt>
                <c:pt idx="3">
                  <c:v>26.49465</c:v>
                </c:pt>
                <c:pt idx="4">
                  <c:v>62.20335</c:v>
                </c:pt>
                <c:pt idx="5">
                  <c:v>16.48732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55A-4D1A-A572-7DA254093A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1198208"/>
        <c:axId val="91199744"/>
        <c:axId val="0"/>
      </c:bar3DChart>
      <c:catAx>
        <c:axId val="9119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99744"/>
        <c:crosses val="autoZero"/>
        <c:auto val="1"/>
        <c:lblAlgn val="ctr"/>
        <c:lblOffset val="100"/>
        <c:noMultiLvlLbl val="0"/>
      </c:catAx>
      <c:valAx>
        <c:axId val="91199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9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74626471868122"/>
          <c:y val="0.3447388699919221"/>
          <c:w val="0.24606014216428951"/>
          <c:h val="0.1264978549826422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>
                <a:effectLst/>
              </a:rPr>
              <a:t>ВЫПОЛНЕНИЕ МЕРОПРИЯТИЙ</a:t>
            </a:r>
            <a:r>
              <a:rPr lang="ru-RU" sz="1800" b="1" baseline="0">
                <a:effectLst/>
              </a:rPr>
              <a:t>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>
                <a:effectLst/>
              </a:rPr>
              <a:t>ГОРЕЦКОГО РАЙОНА </a:t>
            </a:r>
            <a:endParaRPr lang="ru-RU" sz="1800">
              <a:effectLst/>
            </a:endParaRPr>
          </a:p>
        </c:rich>
      </c:tx>
      <c:layout>
        <c:manualLayout>
          <c:xMode val="edge"/>
          <c:yMode val="edge"/>
          <c:x val="0.19396432471631014"/>
          <c:y val="3.1331224916529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квартал 2020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7378969104163357E-3"/>
                  <c:y val="-1.464051891796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6A-4F76-B1D2-F6AFFFF64926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6A-4F76-B1D2-F6AFFFF64926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6A-4F76-B1D2-F6AFFFF64926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6A-4F76-B1D2-F6AFFFF64926}"/>
                </c:ext>
              </c:extLst>
            </c:dLbl>
            <c:dLbl>
              <c:idx val="4"/>
              <c:layout>
                <c:manualLayout>
                  <c:x val="2.8230530595961222E-3"/>
                  <c:y val="-1.045756780402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6A-4F76-B1D2-F6AFFFF64926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6A-4F76-B1D2-F6AFFFF64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300.76638000000003</c:v>
                </c:pt>
                <c:pt idx="1">
                  <c:v>10.68595</c:v>
                </c:pt>
                <c:pt idx="2">
                  <c:v>38.716000000000001</c:v>
                </c:pt>
                <c:pt idx="3">
                  <c:v>1.6971700000000001</c:v>
                </c:pt>
                <c:pt idx="4">
                  <c:v>9.9177299999999988</c:v>
                </c:pt>
                <c:pt idx="5">
                  <c:v>7.08711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6A-4F76-B1D2-F6AFFFF64926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1 квартал 2021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731069740118505E-3"/>
                  <c:y val="-1.6737898477022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6A-4F76-B1D2-F6AFFFF64926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6A-4F76-B1D2-F6AFFFF64926}"/>
                </c:ext>
              </c:extLst>
            </c:dLbl>
            <c:dLbl>
              <c:idx val="2"/>
              <c:layout>
                <c:manualLayout>
                  <c:x val="6.6503711012280073E-3"/>
                  <c:y val="-8.136337124526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6A-4F76-B1D2-F6AFFFF64926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6A-4F76-B1D2-F6AFFFF64926}"/>
                </c:ext>
              </c:extLst>
            </c:dLbl>
            <c:dLbl>
              <c:idx val="4"/>
              <c:layout>
                <c:manualLayout>
                  <c:x val="9.4495833935276247E-3"/>
                  <c:y val="-4.1917468649752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6A-4F76-B1D2-F6AFFFF64926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6A-4F76-B1D2-F6AFFFF64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38.87726</c:v>
                </c:pt>
                <c:pt idx="1">
                  <c:v>2.05721</c:v>
                </c:pt>
                <c:pt idx="2">
                  <c:v>14.110709999999999</c:v>
                </c:pt>
                <c:pt idx="3">
                  <c:v>2.1318800000000002</c:v>
                </c:pt>
                <c:pt idx="4">
                  <c:v>11.660159999999999</c:v>
                </c:pt>
                <c:pt idx="5">
                  <c:v>5.9962900000000001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26A-4F76-B1D2-F6AFFFF649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6862336"/>
        <c:axId val="116868224"/>
        <c:axId val="0"/>
      </c:bar3DChart>
      <c:catAx>
        <c:axId val="11686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868224"/>
        <c:crosses val="autoZero"/>
        <c:auto val="1"/>
        <c:lblAlgn val="ctr"/>
        <c:lblOffset val="100"/>
        <c:noMultiLvlLbl val="0"/>
      </c:catAx>
      <c:valAx>
        <c:axId val="116868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86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19463770232701"/>
          <c:y val="0.33128229804607756"/>
          <c:w val="0.18594968266726938"/>
          <c:h val="0.1412738407699037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807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,6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0.35825</cdr:x>
      <cdr:y>0.6155</cdr:y>
    </cdr:from>
    <cdr:to>
      <cdr:x>0.44953</cdr:x>
      <cdr:y>0.66207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75856" y="4221088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0.2165</cdr:x>
      <cdr:y>0.4895</cdr:y>
    </cdr:from>
    <cdr:to>
      <cdr:x>0.3109</cdr:x>
      <cdr:y>0.54254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79712" y="3356992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9,4 %</a:t>
          </a:r>
        </a:p>
      </cdr:txBody>
    </cdr:sp>
  </cdr:relSizeAnchor>
  <cdr:relSizeAnchor xmlns:cdr="http://schemas.openxmlformats.org/drawingml/2006/chartDrawing">
    <cdr:from>
      <cdr:x>0.25588</cdr:x>
      <cdr:y>0.395</cdr:y>
    </cdr:from>
    <cdr:to>
      <cdr:x>0.33512</cdr:x>
      <cdr:y>0.44003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39752" y="2708920"/>
          <a:ext cx="724571" cy="308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10,0 %</a:t>
          </a:r>
        </a:p>
      </cdr:txBody>
    </cdr:sp>
  </cdr:relSizeAnchor>
  <cdr:relSizeAnchor xmlns:cdr="http://schemas.openxmlformats.org/drawingml/2006/chartDrawing">
    <cdr:from>
      <cdr:x>0.311</cdr:x>
      <cdr:y>0.3425</cdr:y>
    </cdr:from>
    <cdr:to>
      <cdr:x>0.39398</cdr:x>
      <cdr:y>0.40748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43808" y="2348880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1,0 %</a:t>
          </a:r>
        </a:p>
      </cdr:txBody>
    </cdr:sp>
  </cdr:relSizeAnchor>
  <cdr:relSizeAnchor xmlns:cdr="http://schemas.openxmlformats.org/drawingml/2006/chartDrawing">
    <cdr:from>
      <cdr:x>0.40257</cdr:x>
      <cdr:y>0.3425</cdr:y>
    </cdr:from>
    <cdr:to>
      <cdr:x>0.49885</cdr:x>
      <cdr:y>0.40563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81106" y="2348880"/>
          <a:ext cx="880385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9,6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0.63387</cdr:x>
      <cdr:y>0.4685</cdr:y>
    </cdr:from>
    <cdr:to>
      <cdr:x>0.7205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579613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,9 %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0.10626</cdr:x>
      <cdr:y>0.8255</cdr:y>
    </cdr:from>
    <cdr:to>
      <cdr:x>0.20447</cdr:x>
      <cdr:y>0.97592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71601" y="5661248"/>
          <a:ext cx="898032" cy="1031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0.2795</cdr:x>
      <cdr:y>0.8255</cdr:y>
    </cdr:from>
    <cdr:to>
      <cdr:x>0.37771</cdr:x>
      <cdr:y>0.97591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5777" y="5661248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0.40262</cdr:x>
      <cdr:y>0.8255</cdr:y>
    </cdr:from>
    <cdr:to>
      <cdr:x>0.50084</cdr:x>
      <cdr:y>0.97591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681578" y="5661248"/>
          <a:ext cx="898124" cy="1031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0.50787</cdr:x>
      <cdr:y>0.815</cdr:y>
    </cdr:from>
    <cdr:to>
      <cdr:x>0.68457</cdr:x>
      <cdr:y>0.96542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44009" y="5589240"/>
          <a:ext cx="1615745" cy="1031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0.689</cdr:x>
      <cdr:y>0.794</cdr:y>
    </cdr:from>
    <cdr:to>
      <cdr:x>0.79844</cdr:x>
      <cdr:y>0.95068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300193" y="5445224"/>
          <a:ext cx="1000719" cy="1074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0.83862</cdr:x>
      <cdr:y>0.8045</cdr:y>
    </cdr:from>
    <cdr:to>
      <cdr:x>0.94701</cdr:x>
      <cdr:y>0.90422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668345" y="5517232"/>
          <a:ext cx="991118" cy="683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0.5733</cdr:x>
      <cdr:y>0.15054</cdr:y>
    </cdr:from>
    <cdr:to>
      <cdr:x>0.75302</cdr:x>
      <cdr:y>0.19048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32158" y="915143"/>
          <a:ext cx="1671554" cy="242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6 752,6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0.5743</cdr:x>
      <cdr:y>0.21044</cdr:y>
    </cdr:from>
    <cdr:to>
      <cdr:x>0.751</cdr:x>
      <cdr:y>0.25653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41458" y="1279298"/>
          <a:ext cx="1643466" cy="280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6 807,6 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0.03002</cdr:x>
      <cdr:y>0.83157</cdr:y>
    </cdr:from>
    <cdr:to>
      <cdr:x>0.16366</cdr:x>
      <cdr:y>0.94132</cdr:y>
    </cdr:to>
    <cdr:sp macro="" textlink="">
      <cdr:nvSpPr>
        <cdr:cNvPr id="8" name="TextBox 7"/>
        <cdr:cNvSpPr txBox="1"/>
      </cdr:nvSpPr>
      <cdr:spPr>
        <a:xfrm xmlns:a="http://schemas.openxmlformats.org/drawingml/2006/main" rot="-2700000">
          <a:off x="274523" y="5702928"/>
          <a:ext cx="1222015" cy="752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0.0984</cdr:x>
      <cdr:y>0.84284</cdr:y>
    </cdr:from>
    <cdr:to>
      <cdr:x>0.26502</cdr:x>
      <cdr:y>0.93495</cdr:y>
    </cdr:to>
    <cdr:sp macro="" textlink="">
      <cdr:nvSpPr>
        <cdr:cNvPr id="9" name="TextBox 8"/>
        <cdr:cNvSpPr txBox="1"/>
      </cdr:nvSpPr>
      <cdr:spPr>
        <a:xfrm xmlns:a="http://schemas.openxmlformats.org/drawingml/2006/main" rot="-2700000">
          <a:off x="899805" y="5780204"/>
          <a:ext cx="1523507" cy="631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"Молочные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0.40731</cdr:x>
      <cdr:y>0.83818</cdr:y>
    </cdr:from>
    <cdr:to>
      <cdr:x>0.53415</cdr:x>
      <cdr:y>0.94476</cdr:y>
    </cdr:to>
    <cdr:sp macro="" textlink="">
      <cdr:nvSpPr>
        <cdr:cNvPr id="10" name="TextBox 9"/>
        <cdr:cNvSpPr txBox="1"/>
      </cdr:nvSpPr>
      <cdr:spPr>
        <a:xfrm xmlns:a="http://schemas.openxmlformats.org/drawingml/2006/main" rot="-2700000">
          <a:off x="3724464" y="5748245"/>
          <a:ext cx="1159829" cy="730925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rot="0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 dirty="0" err="1">
              <a:latin typeface="Times New Roman" pitchFamily="18" charset="0"/>
              <a:cs typeface="Times New Roman" pitchFamily="18" charset="0"/>
            </a:rPr>
            <a:t>Горецкое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райпо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0.23125</cdr:x>
      <cdr:y>0.82531</cdr:y>
    </cdr:from>
    <cdr:to>
      <cdr:x>0.34805</cdr:x>
      <cdr:y>0.91573</cdr:y>
    </cdr:to>
    <cdr:sp macro="" textlink="">
      <cdr:nvSpPr>
        <cdr:cNvPr id="11" name="TextBox 10"/>
        <cdr:cNvSpPr txBox="1"/>
      </cdr:nvSpPr>
      <cdr:spPr>
        <a:xfrm xmlns:a="http://schemas.openxmlformats.org/drawingml/2006/main" rot="-2700000">
          <a:off x="2114551" y="5660007"/>
          <a:ext cx="1068019" cy="62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0.55175</cdr:x>
      <cdr:y>0.84317</cdr:y>
    </cdr:from>
    <cdr:to>
      <cdr:x>0.7188</cdr:x>
      <cdr:y>0.93755</cdr:y>
    </cdr:to>
    <cdr:sp macro="" textlink="">
      <cdr:nvSpPr>
        <cdr:cNvPr id="12" name="TextBox 11"/>
        <cdr:cNvSpPr txBox="1"/>
      </cdr:nvSpPr>
      <cdr:spPr>
        <a:xfrm xmlns:a="http://schemas.openxmlformats.org/drawingml/2006/main" rot="-2700000">
          <a:off x="5045193" y="5782482"/>
          <a:ext cx="1527520" cy="647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КСУП "Овсянка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им.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И.И.Мельника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"</a:t>
          </a:r>
        </a:p>
      </cdr:txBody>
    </cdr:sp>
  </cdr:relSizeAnchor>
  <cdr:relSizeAnchor xmlns:cdr="http://schemas.openxmlformats.org/drawingml/2006/chartDrawing">
    <cdr:from>
      <cdr:x>0.46361</cdr:x>
      <cdr:y>0.82895</cdr:y>
    </cdr:from>
    <cdr:to>
      <cdr:x>0.61111</cdr:x>
      <cdr:y>0.92166</cdr:y>
    </cdr:to>
    <cdr:sp macro="" textlink="">
      <cdr:nvSpPr>
        <cdr:cNvPr id="13" name="TextBox 12"/>
        <cdr:cNvSpPr txBox="1"/>
      </cdr:nvSpPr>
      <cdr:spPr>
        <a:xfrm xmlns:a="http://schemas.openxmlformats.org/drawingml/2006/main" rot="-2700000">
          <a:off x="4239236" y="5684942"/>
          <a:ext cx="1348724" cy="635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"Горецкая 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0.33498</cdr:x>
      <cdr:y>0.83618</cdr:y>
    </cdr:from>
    <cdr:to>
      <cdr:x>0.43888</cdr:x>
      <cdr:y>0.95429</cdr:y>
    </cdr:to>
    <cdr:sp macro="" textlink="">
      <cdr:nvSpPr>
        <cdr:cNvPr id="6" name="TextBox 5"/>
        <cdr:cNvSpPr txBox="1"/>
      </cdr:nvSpPr>
      <cdr:spPr>
        <a:xfrm xmlns:a="http://schemas.openxmlformats.org/drawingml/2006/main" rot="-2700000">
          <a:off x="3063060" y="5734508"/>
          <a:ext cx="950061" cy="80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РУП "Учхоз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0.626</cdr:x>
      <cdr:y>0.2165</cdr:y>
    </cdr:from>
    <cdr:to>
      <cdr:x>0.80325</cdr:x>
      <cdr:y>0.26798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24128" y="1484784"/>
          <a:ext cx="1620774" cy="35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1 401,5 тыс.рублей</a:t>
          </a:r>
        </a:p>
      </cdr:txBody>
    </cdr:sp>
  </cdr:relSizeAnchor>
  <cdr:relSizeAnchor xmlns:cdr="http://schemas.openxmlformats.org/drawingml/2006/chartDrawing">
    <cdr:from>
      <cdr:x>0.626</cdr:x>
      <cdr:y>0.269</cdr:y>
    </cdr:from>
    <cdr:to>
      <cdr:x>0.80736</cdr:x>
      <cdr:y>0.31268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724128" y="1844824"/>
          <a:ext cx="1658355" cy="299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1 262,0 тыс.рублей</a:t>
          </a:r>
        </a:p>
      </cdr:txBody>
    </cdr:sp>
  </cdr:relSizeAnchor>
  <cdr:relSizeAnchor xmlns:cdr="http://schemas.openxmlformats.org/drawingml/2006/chartDrawing">
    <cdr:from>
      <cdr:x>0.63021</cdr:x>
      <cdr:y>0.83704</cdr:y>
    </cdr:from>
    <cdr:to>
      <cdr:x>0.80283</cdr:x>
      <cdr:y>0.91885</cdr:y>
    </cdr:to>
    <cdr:sp macro="" textlink="">
      <cdr:nvSpPr>
        <cdr:cNvPr id="16" name="TextBox 15"/>
        <cdr:cNvSpPr txBox="1"/>
      </cdr:nvSpPr>
      <cdr:spPr>
        <a:xfrm xmlns:a="http://schemas.openxmlformats.org/drawingml/2006/main" rot="-2700000">
          <a:off x="5762647" y="5740388"/>
          <a:ext cx="1578438" cy="561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0.83124</cdr:x>
      <cdr:y>0.8171</cdr:y>
    </cdr:from>
    <cdr:to>
      <cdr:x>0.98872</cdr:x>
      <cdr:y>0.93724</cdr:y>
    </cdr:to>
    <cdr:sp macro="" textlink="">
      <cdr:nvSpPr>
        <cdr:cNvPr id="17" name="TextBox 16"/>
        <cdr:cNvSpPr txBox="1"/>
      </cdr:nvSpPr>
      <cdr:spPr>
        <a:xfrm xmlns:a="http://schemas.openxmlformats.org/drawingml/2006/main" rot="-2700000">
          <a:off x="7600871" y="5603705"/>
          <a:ext cx="1439949" cy="8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0.73843</cdr:x>
      <cdr:y>0.85322</cdr:y>
    </cdr:from>
    <cdr:to>
      <cdr:x>0.88203</cdr:x>
      <cdr:y>0.91105</cdr:y>
    </cdr:to>
    <cdr:sp macro="" textlink="">
      <cdr:nvSpPr>
        <cdr:cNvPr id="19" name="TextBox 1"/>
        <cdr:cNvSpPr txBox="1"/>
      </cdr:nvSpPr>
      <cdr:spPr>
        <a:xfrm xmlns:a="http://schemas.openxmlformats.org/drawingml/2006/main" rot="-2700000">
          <a:off x="6752179" y="5851382"/>
          <a:ext cx="1313071" cy="396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"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Ремком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0.29525</cdr:x>
      <cdr:y>0.332</cdr:y>
    </cdr:from>
    <cdr:to>
      <cdr:x>0.37665</cdr:x>
      <cdr:y>0.39158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99793" y="2276872"/>
          <a:ext cx="744322" cy="40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8 %</a:t>
          </a:r>
        </a:p>
      </cdr:txBody>
    </cdr:sp>
  </cdr:relSizeAnchor>
  <cdr:relSizeAnchor xmlns:cdr="http://schemas.openxmlformats.org/drawingml/2006/chartDrawing">
    <cdr:from>
      <cdr:x>0.2165</cdr:x>
      <cdr:y>0.374</cdr:y>
    </cdr:from>
    <cdr:to>
      <cdr:x>0.29526</cdr:x>
      <cdr:y>0.437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79713" y="2564904"/>
          <a:ext cx="720115" cy="432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4%</a:t>
          </a:r>
        </a:p>
      </cdr:txBody>
    </cdr:sp>
  </cdr:relSizeAnchor>
  <cdr:relSizeAnchor xmlns:cdr="http://schemas.openxmlformats.org/drawingml/2006/chartDrawing">
    <cdr:from>
      <cdr:x>0.19288</cdr:x>
      <cdr:y>0.4055</cdr:y>
    </cdr:from>
    <cdr:to>
      <cdr:x>0.29973</cdr:x>
      <cdr:y>0.4578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63689" y="2780928"/>
          <a:ext cx="977036" cy="358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4,3%</a:t>
          </a:r>
        </a:p>
      </cdr:txBody>
    </cdr:sp>
  </cdr:relSizeAnchor>
  <cdr:relSizeAnchor xmlns:cdr="http://schemas.openxmlformats.org/drawingml/2006/chartDrawing">
    <cdr:from>
      <cdr:x>0.41338</cdr:x>
      <cdr:y>0.3005</cdr:y>
    </cdr:from>
    <cdr:to>
      <cdr:x>0.47429</cdr:x>
      <cdr:y>0.37045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2060848"/>
          <a:ext cx="556962" cy="479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0.70475</cdr:x>
      <cdr:y>0.5525</cdr:y>
    </cdr:from>
    <cdr:to>
      <cdr:x>0.78428</cdr:x>
      <cdr:y>0.61611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44235" y="3789040"/>
          <a:ext cx="727222" cy="436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3,4 %</a:t>
          </a:r>
        </a:p>
      </cdr:txBody>
    </cdr:sp>
  </cdr:relSizeAnchor>
  <cdr:relSizeAnchor xmlns:cdr="http://schemas.openxmlformats.org/drawingml/2006/chartDrawing">
    <cdr:from>
      <cdr:x>0.64175</cdr:x>
      <cdr:y>0.3635</cdr:y>
    </cdr:from>
    <cdr:to>
      <cdr:x>0.73625</cdr:x>
      <cdr:y>0.40966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868145" y="2492896"/>
          <a:ext cx="864096" cy="316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30,7 %</a:t>
          </a:r>
        </a:p>
      </cdr:txBody>
    </cdr:sp>
  </cdr:relSizeAnchor>
  <cdr:relSizeAnchor xmlns:cdr="http://schemas.openxmlformats.org/drawingml/2006/chartDrawing">
    <cdr:from>
      <cdr:x>0.72837</cdr:x>
      <cdr:y>0.521</cdr:y>
    </cdr:from>
    <cdr:to>
      <cdr:x>0.79798</cdr:x>
      <cdr:y>0.56408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660233" y="3573016"/>
          <a:ext cx="636514" cy="295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3,2 %</a:t>
          </a:r>
        </a:p>
      </cdr:txBody>
    </cdr:sp>
  </cdr:relSizeAnchor>
  <cdr:relSizeAnchor xmlns:cdr="http://schemas.openxmlformats.org/drawingml/2006/chartDrawing">
    <cdr:from>
      <cdr:x>0.4055</cdr:x>
      <cdr:y>0.605</cdr:y>
    </cdr:from>
    <cdr:to>
      <cdr:x>0.48917</cdr:x>
      <cdr:y>0.6594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07905" y="4149080"/>
          <a:ext cx="765079" cy="37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38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7 171</a:t>
          </a:r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0.53937</cdr:x>
      <cdr:y>0.689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4932041" y="4725144"/>
          <a:ext cx="4163131" cy="2001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13</a:t>
          </a:r>
          <a:r>
            <a:rPr kumimoji="0" lang="ru-RU" sz="1600" b="1" i="0" u="none" strike="noStrike" kern="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736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,6 тыс.рублей (80,0%);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2 091</a:t>
          </a:r>
          <a:r>
            <a: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тыс.рублей (12,2%);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1 339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,4 тыс.рублей (7,8%).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0.5956</cdr:x>
      <cdr:y>0.33938</cdr:y>
    </cdr:from>
    <cdr:to>
      <cdr:x>0.79717</cdr:x>
      <cdr:y>0.38393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1819" y="2062438"/>
          <a:ext cx="1875482" cy="270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464,6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0.59645</cdr:x>
      <cdr:y>0.38472</cdr:y>
    </cdr:from>
    <cdr:to>
      <cdr:x>0.79821</cdr:x>
      <cdr:y>0.43239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49690" y="2337955"/>
          <a:ext cx="1877361" cy="289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382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6 тыс. рублей</a:t>
          </a:r>
        </a:p>
      </cdr:txBody>
    </cdr:sp>
  </cdr:relSizeAnchor>
  <cdr:relSizeAnchor xmlns:cdr="http://schemas.openxmlformats.org/drawingml/2006/chartDrawing">
    <cdr:from>
      <cdr:x>0.59729</cdr:x>
      <cdr:y>0.42483</cdr:y>
    </cdr:from>
    <cdr:to>
      <cdr:x>0.79795</cdr:x>
      <cdr:y>0.47385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57563" y="2581765"/>
          <a:ext cx="1867014" cy="297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4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49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7 тыс.рублей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0.62802</cdr:x>
      <cdr:y>0.34586</cdr:y>
    </cdr:from>
    <cdr:to>
      <cdr:x>0.828</cdr:x>
      <cdr:y>0.38936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17721" y="2099319"/>
          <a:ext cx="1852481" cy="26403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368</a:t>
          </a:r>
          <a:r>
            <a:rPr lang="en-US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,9</a:t>
          </a:r>
          <a:r>
            <a:rPr lang="ru-RU" sz="1400" baseline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0.64175</cdr:x>
      <cdr:y>0.416</cdr:y>
    </cdr:from>
    <cdr:to>
      <cdr:x>0.80707</cdr:x>
      <cdr:y>0.46523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68145" y="2852936"/>
          <a:ext cx="1511686" cy="337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74</a:t>
          </a:r>
          <a:r>
            <a:rPr lang="en-US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15.04.2021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5040559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1204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9083EB6-36AC-4CA5-9CFE-24DF7A0FB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23254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18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24440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83249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25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267266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335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380954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475</Words>
  <Application>Microsoft Office PowerPoint</Application>
  <PresentationFormat>Экран (4:3)</PresentationFormat>
  <Paragraphs>179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1 квартал  2021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Брындиков Максим Александрович</cp:lastModifiedBy>
  <cp:revision>175</cp:revision>
  <cp:lastPrinted>2015-02-04T11:08:45Z</cp:lastPrinted>
  <dcterms:created xsi:type="dcterms:W3CDTF">2015-02-03T13:21:27Z</dcterms:created>
  <dcterms:modified xsi:type="dcterms:W3CDTF">2021-04-15T13:10:11Z</dcterms:modified>
</cp:coreProperties>
</file>