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80" r:id="rId4"/>
    <p:sldId id="278" r:id="rId5"/>
    <p:sldId id="272" r:id="rId6"/>
    <p:sldId id="276" r:id="rId7"/>
    <p:sldId id="275" r:id="rId8"/>
    <p:sldId id="279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66FF"/>
    <a:srgbClr val="FF9933"/>
    <a:srgbClr val="008000"/>
    <a:srgbClr val="33CC33"/>
    <a:srgbClr val="CC3300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2023 ГОД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2023 год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21 008</a:t>
                    </a:r>
                    <a:r>
                      <a:rPr lang="ru-RU" sz="1400" dirty="0"/>
                      <a:t>,6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8 671</a:t>
                    </a:r>
                    <a:r>
                      <a:rPr lang="ru-RU" sz="1400" dirty="0"/>
                      <a:t>,6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9.3241469816273011E-4"/>
                  <c:y val="6.3733449985418564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4 082</a:t>
                    </a:r>
                    <a:r>
                      <a:rPr lang="ru-RU" sz="1400" dirty="0"/>
                      <a:t>,9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3 228,2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4.560356517935258E-2"/>
                  <c:y val="-8.3005540974044945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309,9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4 072</a:t>
                    </a:r>
                    <a:r>
                      <a:rPr lang="ru-RU" sz="1400" dirty="0"/>
                      <a:t>,2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#,##0.0</c:formatCode>
                <c:ptCount val="6"/>
                <c:pt idx="0">
                  <c:v>21008.6</c:v>
                </c:pt>
                <c:pt idx="1">
                  <c:v>8671.6</c:v>
                </c:pt>
                <c:pt idx="2">
                  <c:v>4082.9</c:v>
                </c:pt>
                <c:pt idx="3">
                  <c:v>3228.2</c:v>
                </c:pt>
                <c:pt idx="4">
                  <c:v>309.89999999999827</c:v>
                </c:pt>
                <c:pt idx="5">
                  <c:v>4072.2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5493827160493797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6C5-409C-B308-6422FF0DF791}"/>
                </c:ext>
              </c:extLst>
            </c:dLbl>
            <c:dLbl>
              <c:idx val="1"/>
              <c:layout>
                <c:manualLayout>
                  <c:x val="4.3209876543209874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6C5-409C-B308-6422FF0DF791}"/>
                </c:ext>
              </c:extLst>
            </c:dLbl>
            <c:dLbl>
              <c:idx val="2"/>
              <c:layout>
                <c:manualLayout>
                  <c:x val="4.3344995565464478E-2"/>
                  <c:y val="2.9681889606742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6C5-409C-B308-6422FF0DF791}"/>
                </c:ext>
              </c:extLst>
            </c:dLbl>
            <c:dLbl>
              <c:idx val="3"/>
              <c:layout>
                <c:manualLayout>
                  <c:x val="4.4839650584963142E-2"/>
                  <c:y val="2.7208398806180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6C5-409C-B308-6422FF0DF791}"/>
                </c:ext>
              </c:extLst>
            </c:dLbl>
            <c:dLbl>
              <c:idx val="4"/>
              <c:layout>
                <c:manualLayout>
                  <c:x val="3.8861030506968153E-2"/>
                  <c:y val="2.2261417205056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6C5-409C-B308-6422FF0DF791}"/>
                </c:ext>
              </c:extLst>
            </c:dLbl>
            <c:dLbl>
              <c:idx val="5"/>
              <c:layout>
                <c:manualLayout>
                  <c:x val="4.1850340545965703E-2"/>
                  <c:y val="2.47349080056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6C5-409C-B308-6422FF0DF791}"/>
                </c:ext>
              </c:extLst>
            </c:dLbl>
            <c:dLbl>
              <c:idx val="6"/>
              <c:layout>
                <c:manualLayout>
                  <c:x val="3.5871720467970492E-2"/>
                  <c:y val="2.9681889606742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92F-4E71-8A55-37DBCE1B1B93}"/>
                </c:ext>
              </c:extLst>
            </c:dLbl>
            <c:dLbl>
              <c:idx val="7"/>
              <c:layout>
                <c:manualLayout>
                  <c:x val="4.6334305604461917E-2"/>
                  <c:y val="2.7208398806180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2F-4E71-8A55-37DBCE1B1B93}"/>
                </c:ext>
              </c:extLst>
            </c:dLbl>
            <c:dLbl>
              <c:idx val="8"/>
              <c:layout>
                <c:manualLayout>
                  <c:x val="5.2409331310857933E-2"/>
                  <c:y val="3.215547778883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743440935941205E-2"/>
                      <c:h val="4.72436742907313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92F-4E71-8A55-37DBCE1B1B93}"/>
                </c:ext>
              </c:extLst>
            </c:dLbl>
            <c:dLbl>
              <c:idx val="9"/>
              <c:layout>
                <c:manualLayout>
                  <c:x val="4.1247657070361252E-2"/>
                  <c:y val="4.2049343609551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E7C-4F31-891B-CCC0E44849A6}"/>
                </c:ext>
              </c:extLst>
            </c:dLbl>
            <c:dLbl>
              <c:idx val="10"/>
              <c:layout>
                <c:manualLayout>
                  <c:x val="3.4135992058229883E-2"/>
                  <c:y val="5.936377921348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E7C-4F31-891B-CCC0E44849A6}"/>
                </c:ext>
              </c:extLst>
            </c:dLbl>
            <c:dLbl>
              <c:idx val="11"/>
              <c:layout>
                <c:manualLayout>
                  <c:x val="0"/>
                  <c:y val="3.9575852808989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E7C-4F31-891B-CCC0E448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 124,8 %</c:v>
                </c:pt>
                <c:pt idx="1">
                  <c:v>февраль 122,9 %</c:v>
                </c:pt>
                <c:pt idx="2">
                  <c:v>март 123,9 %</c:v>
                </c:pt>
                <c:pt idx="3">
                  <c:v>апрель 120,3 %</c:v>
                </c:pt>
                <c:pt idx="4">
                  <c:v>май 119,9 %</c:v>
                </c:pt>
                <c:pt idx="5">
                  <c:v>июнь 121,2 %</c:v>
                </c:pt>
                <c:pt idx="6">
                  <c:v>июль 120,8 %</c:v>
                </c:pt>
                <c:pt idx="7">
                  <c:v>август  119,1 %</c:v>
                </c:pt>
                <c:pt idx="8">
                  <c:v>сентябрь  118,3 %</c:v>
                </c:pt>
                <c:pt idx="9">
                  <c:v>октябрь  119,2 %</c:v>
                </c:pt>
                <c:pt idx="10">
                  <c:v>ноябрь  119,4 %</c:v>
                </c:pt>
                <c:pt idx="11">
                  <c:v>декабрь  118,8 %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1129.2</c:v>
                </c:pt>
                <c:pt idx="1">
                  <c:v>1846.8</c:v>
                </c:pt>
                <c:pt idx="2">
                  <c:v>2566.4</c:v>
                </c:pt>
                <c:pt idx="3">
                  <c:v>3816.3</c:v>
                </c:pt>
                <c:pt idx="4">
                  <c:v>4607.6000000000004</c:v>
                </c:pt>
                <c:pt idx="5">
                  <c:v>5457.5</c:v>
                </c:pt>
                <c:pt idx="6">
                  <c:v>6820.6</c:v>
                </c:pt>
                <c:pt idx="7">
                  <c:v>7810.1</c:v>
                </c:pt>
                <c:pt idx="8">
                  <c:v>8746</c:v>
                </c:pt>
                <c:pt idx="9">
                  <c:v>10299.299999999999</c:v>
                </c:pt>
                <c:pt idx="10">
                  <c:v>11190.5</c:v>
                </c:pt>
                <c:pt idx="11">
                  <c:v>12176.5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C5-409C-B308-6422FF0DF7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sq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185185185185182E-2"/>
                  <c:y val="-7.55225893459204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E61C7D5-C905-4773-9A14-9C29A9A40DF8}" type="VALUE">
                      <a:rPr lang="en-US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C5-409C-B308-6422FF0DF791}"/>
                </c:ext>
              </c:extLst>
            </c:dLbl>
            <c:dLbl>
              <c:idx val="1"/>
              <c:layout>
                <c:manualLayout>
                  <c:x val="-6.6358024691358028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6C5-409C-B308-6422FF0DF791}"/>
                </c:ext>
              </c:extLst>
            </c:dLbl>
            <c:dLbl>
              <c:idx val="2"/>
              <c:layout>
                <c:manualLayout>
                  <c:x val="-0.1322251270574456"/>
                  <c:y val="-7.8903285341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123456790123448E-2"/>
                      <c:h val="4.8213187781736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C5-409C-B308-6422FF0DF791}"/>
                </c:ext>
              </c:extLst>
            </c:dLbl>
            <c:dLbl>
              <c:idx val="3"/>
              <c:layout>
                <c:manualLayout>
                  <c:x val="-7.9809870466370142E-2"/>
                  <c:y val="-7.933848338787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6C5-409C-B308-6422FF0DF791}"/>
                </c:ext>
              </c:extLst>
            </c:dLbl>
            <c:dLbl>
              <c:idx val="4"/>
              <c:layout>
                <c:manualLayout>
                  <c:x val="-7.8655102352092818E-2"/>
                  <c:y val="-6.428622066965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6C5-409C-B308-6422FF0DF791}"/>
                </c:ext>
              </c:extLst>
            </c:dLbl>
            <c:dLbl>
              <c:idx val="5"/>
              <c:layout>
                <c:manualLayout>
                  <c:x val="-7.4074074074074181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6C5-409C-B308-6422FF0DF791}"/>
                </c:ext>
              </c:extLst>
            </c:dLbl>
            <c:dLbl>
              <c:idx val="6"/>
              <c:layout>
                <c:manualLayout>
                  <c:x val="-0.12405636661839833"/>
                  <c:y val="-7.173123321629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2F-4E71-8A55-37DBCE1B1B93}"/>
                </c:ext>
              </c:extLst>
            </c:dLbl>
            <c:dLbl>
              <c:idx val="7"/>
              <c:layout>
                <c:manualLayout>
                  <c:x val="-0.12106705657940089"/>
                  <c:y val="-8.162519641854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2F-4E71-8A55-37DBCE1B1B93}"/>
                </c:ext>
              </c:extLst>
            </c:dLbl>
            <c:dLbl>
              <c:idx val="8"/>
              <c:layout>
                <c:manualLayout>
                  <c:x val="-0.12268226917439282"/>
                  <c:y val="-6.925774241573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2F-4E71-8A55-37DBCE1B1B93}"/>
                </c:ext>
              </c:extLst>
            </c:dLbl>
            <c:dLbl>
              <c:idx val="9"/>
              <c:layout>
                <c:manualLayout>
                  <c:x val="-0.11947597220380531"/>
                  <c:y val="-5.6890288412922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228315133443957E-2"/>
                      <c:h val="6.20846190941024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E7C-4F31-891B-CCC0E44849A6}"/>
                </c:ext>
              </c:extLst>
            </c:dLbl>
            <c:dLbl>
              <c:idx val="10"/>
              <c:layout>
                <c:manualLayout>
                  <c:x val="-0.12089830520623167"/>
                  <c:y val="-6.4310760814608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E7C-4F31-891B-CCC0E44849A6}"/>
                </c:ext>
              </c:extLst>
            </c:dLbl>
            <c:dLbl>
              <c:idx val="11"/>
              <c:layout>
                <c:manualLayout>
                  <c:x val="-3.5558325060656343E-2"/>
                  <c:y val="-7.915170561797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E7C-4F31-891B-CCC0E448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 124,8 %</c:v>
                </c:pt>
                <c:pt idx="1">
                  <c:v>февраль 122,9 %</c:v>
                </c:pt>
                <c:pt idx="2">
                  <c:v>март 123,9 %</c:v>
                </c:pt>
                <c:pt idx="3">
                  <c:v>апрель 120,3 %</c:v>
                </c:pt>
                <c:pt idx="4">
                  <c:v>май 119,9 %</c:v>
                </c:pt>
                <c:pt idx="5">
                  <c:v>июнь 121,2 %</c:v>
                </c:pt>
                <c:pt idx="6">
                  <c:v>июль 120,8 %</c:v>
                </c:pt>
                <c:pt idx="7">
                  <c:v>август  119,1 %</c:v>
                </c:pt>
                <c:pt idx="8">
                  <c:v>сентябрь  118,3 %</c:v>
                </c:pt>
                <c:pt idx="9">
                  <c:v>октябрь  119,2 %</c:v>
                </c:pt>
                <c:pt idx="10">
                  <c:v>ноябрь  119,4 %</c:v>
                </c:pt>
                <c:pt idx="11">
                  <c:v>декабрь  118,8 %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1409.1</c:v>
                </c:pt>
                <c:pt idx="1">
                  <c:v>2269.8000000000002</c:v>
                </c:pt>
                <c:pt idx="2">
                  <c:v>3180.7</c:v>
                </c:pt>
                <c:pt idx="3">
                  <c:v>4591.2</c:v>
                </c:pt>
                <c:pt idx="4">
                  <c:v>5526</c:v>
                </c:pt>
                <c:pt idx="5">
                  <c:v>6616.5</c:v>
                </c:pt>
                <c:pt idx="6">
                  <c:v>8235.6</c:v>
                </c:pt>
                <c:pt idx="7">
                  <c:v>9301.5</c:v>
                </c:pt>
                <c:pt idx="8">
                  <c:v>10345.200000000001</c:v>
                </c:pt>
                <c:pt idx="9">
                  <c:v>12272.7</c:v>
                </c:pt>
                <c:pt idx="10">
                  <c:v>13356.4</c:v>
                </c:pt>
                <c:pt idx="11">
                  <c:v>14464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C5-409C-B308-6422FF0DF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207592"/>
        <c:axId val="328205624"/>
      </c:lineChart>
      <c:catAx>
        <c:axId val="3282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5624"/>
        <c:crosses val="autoZero"/>
        <c:auto val="1"/>
        <c:lblAlgn val="ctr"/>
        <c:lblOffset val="100"/>
        <c:noMultiLvlLbl val="0"/>
      </c:catAx>
      <c:valAx>
        <c:axId val="32820562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75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2138272301194409"/>
          <c:y val="0.93098942343272839"/>
          <c:w val="0.23185159086266402"/>
          <c:h val="5.126611566899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9.6754145149371695E-3"/>
                  <c:y val="-8.026391363897506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-1.1134513218010365E-2"/>
                  <c:y val="-1.22973152089072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#,##0.0</c:formatCode>
                <c:ptCount val="6"/>
                <c:pt idx="0">
                  <c:v>17077.5</c:v>
                </c:pt>
                <c:pt idx="1">
                  <c:v>7333.1</c:v>
                </c:pt>
                <c:pt idx="2">
                  <c:v>3123.8</c:v>
                </c:pt>
                <c:pt idx="3">
                  <c:v>3669.2</c:v>
                </c:pt>
                <c:pt idx="4">
                  <c:v>284.49999999999818</c:v>
                </c:pt>
                <c:pt idx="5">
                  <c:v>3053.9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2.8801068591309209E-2"/>
                  <c:y val="-6.125837543622541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#,##0.0</c:formatCode>
                <c:ptCount val="6"/>
                <c:pt idx="0">
                  <c:v>21008.6</c:v>
                </c:pt>
                <c:pt idx="1">
                  <c:v>8671.6</c:v>
                </c:pt>
                <c:pt idx="2">
                  <c:v>4082.9</c:v>
                </c:pt>
                <c:pt idx="3">
                  <c:v>3228.2</c:v>
                </c:pt>
                <c:pt idx="4">
                  <c:v>309.89999999999827</c:v>
                </c:pt>
                <c:pt idx="5">
                  <c:v>4072.2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318987935368774"/>
          <c:y val="0.15484453851785676"/>
          <c:w val="0.15807970712164182"/>
          <c:h val="8.4060063566628235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987860892388465E-2"/>
                  <c:y val="-1.3322559453460997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1.646172353455818E-2"/>
                  <c:y val="-2.099465464363005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1.5126285443827719E-2"/>
                  <c:y val="-4.094488188976378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7.4721128608923881E-3"/>
                  <c:y val="-6.125547699846558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9.6311242344707931E-3"/>
                  <c:y val="-2.367016968068965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8.1967410323709536E-3"/>
                  <c:y val="-2.536599961592363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5.5555555555554534E-3"/>
                  <c:y val="-9.2497475508759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74-467F-8B36-1D161877FBD5}"/>
                </c:ext>
              </c:extLst>
            </c:dLbl>
            <c:dLbl>
              <c:idx val="9"/>
              <c:layout>
                <c:manualLayout>
                  <c:x val="-1.1156605424322164E-2"/>
                  <c:y val="-6.92490622993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ООО "Строительная компания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#,##0.0</c:formatCode>
                <c:ptCount val="10"/>
                <c:pt idx="0">
                  <c:v>1165.0840000000001</c:v>
                </c:pt>
                <c:pt idx="1">
                  <c:v>1169.5350000000001</c:v>
                </c:pt>
                <c:pt idx="2">
                  <c:v>859.19899999999996</c:v>
                </c:pt>
                <c:pt idx="3">
                  <c:v>837.005</c:v>
                </c:pt>
                <c:pt idx="4">
                  <c:v>363.565</c:v>
                </c:pt>
                <c:pt idx="5">
                  <c:v>632.65800000000002</c:v>
                </c:pt>
                <c:pt idx="6">
                  <c:v>505.99</c:v>
                </c:pt>
                <c:pt idx="7">
                  <c:v>505.19499999999999</c:v>
                </c:pt>
                <c:pt idx="8">
                  <c:v>646.75099999999998</c:v>
                </c:pt>
                <c:pt idx="9">
                  <c:v>476.95800000000003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7.0286347403295899E-3"/>
                  <c:y val="-1.440777001158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0914041994750656E-2"/>
                  <c:y val="-5.4638386503118473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8.1049868766404198E-3"/>
                  <c:y val="-8.205746311715705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6.5550087489063867E-3"/>
                  <c:y val="-8.8670179158672959E-4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0607939632545933E-2"/>
                  <c:y val="-2.611840567489146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091863517067E-3"/>
                  <c:y val="-8.186382493211859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6.8078521434819629E-3"/>
                  <c:y val="-6.924906229936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1.9216754155730535E-2"/>
                  <c:y val="-2.4045733577050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1.771402012248469E-2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ООО "Строительная компания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#,##0.0</c:formatCode>
                <c:ptCount val="10"/>
                <c:pt idx="0">
                  <c:v>1509.077</c:v>
                </c:pt>
                <c:pt idx="1">
                  <c:v>1639.1220000000001</c:v>
                </c:pt>
                <c:pt idx="2">
                  <c:v>882.01099999999997</c:v>
                </c:pt>
                <c:pt idx="3">
                  <c:v>1026.2860000000001</c:v>
                </c:pt>
                <c:pt idx="4">
                  <c:v>483.96499999999997</c:v>
                </c:pt>
                <c:pt idx="5">
                  <c:v>714.7</c:v>
                </c:pt>
                <c:pt idx="6">
                  <c:v>628.36400000000003</c:v>
                </c:pt>
                <c:pt idx="7">
                  <c:v>625.89</c:v>
                </c:pt>
                <c:pt idx="8">
                  <c:v>498.94900000000001</c:v>
                </c:pt>
                <c:pt idx="9">
                  <c:v>601.03700000000003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03685476815397"/>
          <c:y val="0.16292499484329812"/>
          <c:w val="0.13363527996500438"/>
          <c:h val="8.9929095895148858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ГОД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41730419758266"/>
          <c:y val="0.18949885197940969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23 480,4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112E-2"/>
                  <c:y val="-0.107520152081867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2 542,1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2 879,6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32 865,0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3 694,6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7 644,6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14 330,4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7 324,8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151,9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23480.400000000001</c:v>
                </c:pt>
                <c:pt idx="1">
                  <c:v>2535.4</c:v>
                </c:pt>
                <c:pt idx="2">
                  <c:v>2879.6</c:v>
                </c:pt>
                <c:pt idx="3">
                  <c:v>32865</c:v>
                </c:pt>
                <c:pt idx="4">
                  <c:v>3692.8</c:v>
                </c:pt>
                <c:pt idx="5">
                  <c:v>7644.3</c:v>
                </c:pt>
                <c:pt idx="6">
                  <c:v>14330.5</c:v>
                </c:pt>
                <c:pt idx="7">
                  <c:v>7315.9</c:v>
                </c:pt>
                <c:pt idx="8">
                  <c:v>151.9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dirty="0">
                <a:effectLst/>
              </a:rPr>
              <a:t>ВЫПОЛНЕНИЕ</a:t>
            </a:r>
            <a:r>
              <a:rPr lang="ru-RU" sz="1800" b="1" baseline="0" dirty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 dirty="0">
                <a:effectLst/>
              </a:rPr>
              <a:t>ГОРЕЦКОГО РАЙОНА 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19942027279043326"/>
          <c:y val="2.29925729108731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 2022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5954718290166412E-3"/>
                  <c:y val="-1.4640565762612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623.66660000000002</c:v>
                </c:pt>
                <c:pt idx="1">
                  <c:v>71.811050000000009</c:v>
                </c:pt>
                <c:pt idx="2">
                  <c:v>379.02997999999997</c:v>
                </c:pt>
                <c:pt idx="3">
                  <c:v>45.866630000000001</c:v>
                </c:pt>
                <c:pt idx="4">
                  <c:v>61.513249999999999</c:v>
                </c:pt>
                <c:pt idx="5">
                  <c:v>65.000129999999999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2417540199306628E-2"/>
                  <c:y val="-1.92315543890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3.8725936272316682E-3"/>
                  <c:y val="-6.2844852726742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634.89208999999994</c:v>
                </c:pt>
                <c:pt idx="1">
                  <c:v>51.21857</c:v>
                </c:pt>
                <c:pt idx="2">
                  <c:v>424.54084999999998</c:v>
                </c:pt>
                <c:pt idx="3">
                  <c:v>97.984220000000008</c:v>
                </c:pt>
                <c:pt idx="4">
                  <c:v>69.17580000000001</c:v>
                </c:pt>
                <c:pt idx="5">
                  <c:v>85.175880000000006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7967089530475353"/>
          <c:w val="0.12589182787709668"/>
          <c:h val="0.1160183727034120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41 373,4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21,0 %</a:t>
          </a:r>
        </a:p>
      </cdr:txBody>
    </cdr:sp>
  </cdr:relSizeAnchor>
  <cdr:relSizeAnchor xmlns:cdr="http://schemas.openxmlformats.org/drawingml/2006/chartDrawing">
    <cdr:from>
      <cdr:x>0.2165</cdr:x>
      <cdr:y>0.47348</cdr:y>
    </cdr:from>
    <cdr:to>
      <cdr:x>0.3109</cdr:x>
      <cdr:y>0.52652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79712" y="3247126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9,9 %</a:t>
          </a:r>
        </a:p>
      </cdr:txBody>
    </cdr:sp>
  </cdr:relSizeAnchor>
  <cdr:relSizeAnchor xmlns:cdr="http://schemas.openxmlformats.org/drawingml/2006/chartDrawing">
    <cdr:from>
      <cdr:x>0.26375</cdr:x>
      <cdr:y>0.3845</cdr:y>
    </cdr:from>
    <cdr:to>
      <cdr:x>0.34299</cdr:x>
      <cdr:y>0.42953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11760" y="2636912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7,8 %</a:t>
          </a:r>
        </a:p>
      </cdr:txBody>
    </cdr:sp>
  </cdr:relSizeAnchor>
  <cdr:relSizeAnchor xmlns:cdr="http://schemas.openxmlformats.org/drawingml/2006/chartDrawing">
    <cdr:from>
      <cdr:x>0.311</cdr:x>
      <cdr:y>0.3425</cdr:y>
    </cdr:from>
    <cdr:to>
      <cdr:x>0.39398</cdr:x>
      <cdr:y>0.40748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43808" y="2348880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0,7 %</a:t>
          </a:r>
        </a:p>
      </cdr:txBody>
    </cdr:sp>
  </cdr:relSizeAnchor>
  <cdr:relSizeAnchor xmlns:cdr="http://schemas.openxmlformats.org/drawingml/2006/chartDrawing">
    <cdr:from>
      <cdr:x>0.39763</cdr:x>
      <cdr:y>0.3215</cdr:y>
    </cdr:from>
    <cdr:to>
      <cdr:x>0.49391</cdr:x>
      <cdr:y>0.38463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35896" y="2204864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9,8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50,8 %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0.69355</cdr:x>
      <cdr:y>0.54602</cdr:y>
    </cdr:from>
    <cdr:to>
      <cdr:x>0.98166</cdr:x>
      <cdr:y>0.59298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192688" y="2803522"/>
          <a:ext cx="2572566" cy="2410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Задание январь-март 105,3 %</a:t>
          </a:r>
        </a:p>
      </cdr:txBody>
    </cdr:sp>
  </cdr:relSizeAnchor>
  <cdr:relSizeAnchor xmlns:cdr="http://schemas.openxmlformats.org/drawingml/2006/chartDrawing">
    <cdr:from>
      <cdr:x>0.69355</cdr:x>
      <cdr:y>0.60014</cdr:y>
    </cdr:from>
    <cdr:to>
      <cdr:x>1</cdr:x>
      <cdr:y>0.65624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192688" y="3081409"/>
          <a:ext cx="2736304" cy="288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Задание январь-июнь 106,3 %</a:t>
          </a:r>
        </a:p>
      </cdr:txBody>
    </cdr:sp>
  </cdr:relSizeAnchor>
  <cdr:relSizeAnchor xmlns:cdr="http://schemas.openxmlformats.org/drawingml/2006/chartDrawing">
    <cdr:from>
      <cdr:x>0.64516</cdr:x>
      <cdr:y>0.80165</cdr:y>
    </cdr:from>
    <cdr:to>
      <cdr:x>0.94355</cdr:x>
      <cdr:y>0.91384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60640" y="4116016"/>
          <a:ext cx="26642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0.67742</cdr:x>
      <cdr:y>0.70039</cdr:y>
    </cdr:from>
    <cdr:to>
      <cdr:x>0.99028</cdr:x>
      <cdr:y>0.76103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48672" y="3596090"/>
          <a:ext cx="2793551" cy="311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300" b="1" dirty="0"/>
            <a:t>Задание январь-декабрь 108,8 %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0.57875</cdr:x>
      <cdr:y>0.1535</cdr:y>
    </cdr:from>
    <cdr:to>
      <cdr:x>0.76674</cdr:x>
      <cdr:y>0.19344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92080" y="1052736"/>
          <a:ext cx="1718981" cy="273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34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542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,0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41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373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,4 тыс.рублей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0.04326</cdr:x>
      <cdr:y>0.794</cdr:y>
    </cdr:from>
    <cdr:to>
      <cdr:x>0.14147</cdr:x>
      <cdr:y>0.94442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536" y="5445224"/>
          <a:ext cx="898032" cy="1031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0.16925</cdr:x>
      <cdr:y>0.794</cdr:y>
    </cdr:from>
    <cdr:to>
      <cdr:x>0.26747</cdr:x>
      <cdr:y>0.90969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47664" y="5445224"/>
          <a:ext cx="898124" cy="79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0.79794</cdr:y>
    </cdr:from>
    <cdr:to>
      <cdr:x>0.53606</cdr:x>
      <cdr:y>0.90452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493" y="4871843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0.25588</cdr:x>
      <cdr:y>0.80279</cdr:y>
    </cdr:from>
    <cdr:to>
      <cdr:x>0.37268</cdr:x>
      <cdr:y>0.99829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39752" y="5505530"/>
          <a:ext cx="1068019" cy="1340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"Строи-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тельная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компания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0.59631</cdr:x>
      <cdr:y>0.79534</cdr:y>
    </cdr:from>
    <cdr:to>
      <cdr:x>0.72234</cdr:x>
      <cdr:y>0.97504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3577" y="4855967"/>
          <a:ext cx="1171548" cy="1097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"Овсянка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И.И.Мельника"</a:t>
          </a:r>
        </a:p>
      </cdr:txBody>
    </cdr:sp>
  </cdr:relSizeAnchor>
  <cdr:relSizeAnchor xmlns:cdr="http://schemas.openxmlformats.org/drawingml/2006/chartDrawing">
    <cdr:from>
      <cdr:x>0.51434</cdr:x>
      <cdr:y>0.79295</cdr:y>
    </cdr:from>
    <cdr:to>
      <cdr:x>0.62602</cdr:x>
      <cdr:y>0.90952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81481" y="4841376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"Горецкая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0.35038</cdr:x>
      <cdr:y>0.794</cdr:y>
    </cdr:from>
    <cdr:to>
      <cdr:x>0.45428</cdr:x>
      <cdr:y>0.91211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3848" y="5445224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0.5945</cdr:x>
      <cdr:y>0.164</cdr:y>
    </cdr:from>
    <cdr:to>
      <cdr:x>0.77175</cdr:x>
      <cdr:y>0.21548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36108" y="1126631"/>
          <a:ext cx="1620774" cy="3536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7 161,9 тыс.рублей</a:t>
          </a:r>
        </a:p>
      </cdr:txBody>
    </cdr:sp>
  </cdr:relSizeAnchor>
  <cdr:relSizeAnchor xmlns:cdr="http://schemas.openxmlformats.org/drawingml/2006/chartDrawing">
    <cdr:from>
      <cdr:x>0.5945</cdr:x>
      <cdr:y>0.2043</cdr:y>
    </cdr:from>
    <cdr:to>
      <cdr:x>0.77586</cdr:x>
      <cdr:y>0.24798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436108" y="1401089"/>
          <a:ext cx="1658356" cy="299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8 609,4 тыс.рублей</a:t>
          </a:r>
        </a:p>
      </cdr:txBody>
    </cdr:sp>
  </cdr:relSizeAnchor>
  <cdr:relSizeAnchor xmlns:cdr="http://schemas.openxmlformats.org/drawingml/2006/chartDrawing">
    <cdr:from>
      <cdr:x>0.69364</cdr:x>
      <cdr:y>0.79251</cdr:y>
    </cdr:from>
    <cdr:to>
      <cdr:x>0.815</cdr:x>
      <cdr:y>0.88144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342644" y="5435033"/>
          <a:ext cx="1109676" cy="60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0.88587</cdr:x>
      <cdr:y>0.794</cdr:y>
    </cdr:from>
    <cdr:to>
      <cdr:x>0.99448</cdr:x>
      <cdr:y>0.91413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00392" y="5445224"/>
          <a:ext cx="993130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0.79137</cdr:x>
      <cdr:y>0.794</cdr:y>
    </cdr:from>
    <cdr:to>
      <cdr:x>0.90305</cdr:x>
      <cdr:y>0.91057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236296" y="5445224"/>
          <a:ext cx="1021202" cy="79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0.35556</cdr:y>
    </cdr:from>
    <cdr:to>
      <cdr:x>0.35303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304256"/>
          <a:ext cx="744322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15,1 %</a:t>
          </a:r>
        </a:p>
      </cdr:txBody>
    </cdr:sp>
  </cdr:relSizeAnchor>
  <cdr:relSizeAnchor xmlns:cdr="http://schemas.openxmlformats.org/drawingml/2006/chartDrawing">
    <cdr:from>
      <cdr:x>0.185</cdr:x>
      <cdr:y>0.45556</cdr:y>
    </cdr:from>
    <cdr:to>
      <cdr:x>0.29507</cdr:x>
      <cdr:y>0.51111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1640" y="2952327"/>
          <a:ext cx="1006480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8,1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0.20863</cdr:x>
      <cdr:y>0.52222</cdr:y>
    </cdr:from>
    <cdr:to>
      <cdr:x>0.28398</cdr:x>
      <cdr:y>0.56667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7713" y="3384376"/>
          <a:ext cx="6890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3,9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7,7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0.61025</cdr:x>
      <cdr:y>0.34444</cdr:y>
    </cdr:from>
    <cdr:to>
      <cdr:x>0.68978</cdr:x>
      <cdr:y>0.40309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3" y="2232248"/>
          <a:ext cx="727222" cy="380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24,7%</a:t>
          </a:r>
        </a:p>
      </cdr:txBody>
    </cdr:sp>
  </cdr:relSizeAnchor>
  <cdr:relSizeAnchor xmlns:cdr="http://schemas.openxmlformats.org/drawingml/2006/chartDrawing">
    <cdr:from>
      <cdr:x>0.74412</cdr:x>
      <cdr:y>0.44444</cdr:y>
    </cdr:from>
    <cdr:to>
      <cdr:x>0.81724</cdr:x>
      <cdr:y>0.53333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34" y="2880320"/>
          <a:ext cx="668609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2,7 %</a:t>
          </a:r>
        </a:p>
      </cdr:txBody>
    </cdr:sp>
  </cdr:relSizeAnchor>
  <cdr:relSizeAnchor xmlns:cdr="http://schemas.openxmlformats.org/drawingml/2006/chartDrawing">
    <cdr:from>
      <cdr:x>0.74412</cdr:x>
      <cdr:y>0.47778</cdr:y>
    </cdr:from>
    <cdr:to>
      <cdr:x>0.81373</cdr:x>
      <cdr:y>0.52222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04234" y="3096345"/>
          <a:ext cx="636514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3,0 %</a:t>
          </a:r>
        </a:p>
      </cdr:txBody>
    </cdr:sp>
  </cdr:relSizeAnchor>
  <cdr:relSizeAnchor xmlns:cdr="http://schemas.openxmlformats.org/drawingml/2006/chartDrawing">
    <cdr:from>
      <cdr:x>0.47638</cdr:x>
      <cdr:y>0.61111</cdr:y>
    </cdr:from>
    <cdr:to>
      <cdr:x>0.56005</cdr:x>
      <cdr:y>0.66551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55977" y="3960440"/>
          <a:ext cx="765079" cy="35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34,6 %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94 934,0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65 482,3 тыс. рублей (69,0%);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21 975,0 тыс. рублей (23,2%);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7 324,8 тыс. рублей (7,7%).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0.626</cdr:x>
      <cdr:y>0.29</cdr:y>
    </cdr:from>
    <cdr:to>
      <cdr:x>0.80256</cdr:x>
      <cdr:y>0.3335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88840"/>
          <a:ext cx="1614464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1 246,9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0.3425</cdr:y>
    </cdr:from>
    <cdr:to>
      <cdr:x>0.81811</cdr:x>
      <cdr:y>0.38093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348880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1 363,0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31.01.2024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220" y="620688"/>
            <a:ext cx="8998396" cy="4824535"/>
          </a:xfrm>
        </p:spPr>
        <p:txBody>
          <a:bodyPr>
            <a:noAutofit/>
          </a:bodyPr>
          <a:lstStyle/>
          <a:p>
            <a:r>
              <a:rPr lang="ru-RU" sz="5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 202</a:t>
            </a:r>
            <a:r>
              <a:rPr lang="ru-RU" sz="55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8971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720079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ВЫПОЛНЕНИЕ ПОКАЗАТЕЛЯ СОВОКУПНЫЕ ДОХОДЫ НАРАСТАЮЩИМ ИТОГОМ ЗА 2023 ГОД И ЗА 2022 ГОД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748768"/>
              </p:ext>
            </p:extLst>
          </p:nvPr>
        </p:nvGraphicFramePr>
        <p:xfrm>
          <a:off x="107504" y="1534916"/>
          <a:ext cx="8928992" cy="513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01195"/>
            <a:ext cx="859611" cy="2865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56176" y="4869160"/>
            <a:ext cx="28083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b="1" dirty="0">
                <a:solidFill>
                  <a:schemeClr val="tx1"/>
                </a:solidFill>
              </a:rPr>
              <a:t>Задание январь-сентябрь 107,4 %</a:t>
            </a:r>
          </a:p>
        </p:txBody>
      </p:sp>
    </p:spTree>
    <p:extLst>
      <p:ext uri="{BB962C8B-B14F-4D97-AF65-F5344CB8AC3E}">
        <p14:creationId xmlns:p14="http://schemas.microsoft.com/office/powerpoint/2010/main" val="277479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56889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97953"/>
              </p:ext>
            </p:extLst>
          </p:nvPr>
        </p:nvGraphicFramePr>
        <p:xfrm>
          <a:off x="0" y="0"/>
          <a:ext cx="9144000" cy="686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309579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92012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980728"/>
          </a:xfrm>
        </p:spPr>
        <p:txBody>
          <a:bodyPr>
            <a:normAutofit fontScale="90000"/>
          </a:bodyPr>
          <a:lstStyle/>
          <a:p>
            <a:r>
              <a:rPr lang="ru-RU" sz="1500" dirty="0">
                <a:solidFill>
                  <a:schemeClr val="tx1"/>
                </a:solidFill>
                <a:effectLst/>
                <a:latin typeface="+mn-lt"/>
              </a:rPr>
              <a:t>ИНФОРМАЦИЯ ОБ ОБЕСПЕЧЕНИИ УРОВНЯ ВНЕБЮДЖЕТНЫХ ДОХОДОВ К ОБЪЕМУ БЮДЖЕТНОГО ФИНАНСИРОВАНИЯ ТЕКУЩИХ РАСХОДОВ (БЕЗ УЧЕТА ТЕКУЩЕГО РЕМОНТА ЗДАНИЙ) </a:t>
            </a:r>
            <a:r>
              <a:rPr lang="ru-RU" sz="1500">
                <a:solidFill>
                  <a:schemeClr val="tx1"/>
                </a:solidFill>
                <a:effectLst/>
                <a:latin typeface="+mn-lt"/>
              </a:rPr>
              <a:t>ЗА 2023 </a:t>
            </a:r>
            <a:r>
              <a:rPr lang="ru-RU" sz="1500" dirty="0">
                <a:solidFill>
                  <a:schemeClr val="tx1"/>
                </a:solidFill>
                <a:effectLst/>
                <a:latin typeface="+mn-lt"/>
              </a:rPr>
              <a:t>Г. НЕ НИЖЕ СОБСТВЕННОГО УРОВНЯ СООТВЕТСТВУЮЩЕГО ПЕРИОДА ПРОШЛОГО ГОДА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972310"/>
              </p:ext>
            </p:extLst>
          </p:nvPr>
        </p:nvGraphicFramePr>
        <p:xfrm>
          <a:off x="49287" y="980728"/>
          <a:ext cx="9073009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688">
                  <a:extLst>
                    <a:ext uri="{9D8B030D-6E8A-4147-A177-3AD203B41FA5}">
                      <a16:colId xmlns:a16="http://schemas.microsoft.com/office/drawing/2014/main" val="4113423941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2069715145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3763122850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67221835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Наименование учреждения,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Уровень внебюджетных доходов к текущим расходам бюджета (без текущего ремонта зданий) за 2022 г.,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Уровень внебюджетных доходов к текущим расходам бюджета (без текущего ремонта зданий) за 2023 г., %</a:t>
                      </a: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Прирост (+), потери (-),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418684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ВСУ «Горецкая райветстанция»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83,63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70,63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- 100 053,84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542987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УЗ «Горецкая ЦРБ»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-68 202,75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207507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 «Горецкий ЦФОР»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+ 48,29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63509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ГУСУ «Горецкая ДЮСШ»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9,89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11,46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+ 35 826,55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735886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культуры райисполкома р.8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7,58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7,85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+ 7 265,24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33351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культуры райисполкома р.9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+ 893,55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891084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по образованию райисполкома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- 15 700,08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714631"/>
                  </a:ext>
                </a:extLst>
              </a:tr>
              <a:tr h="934973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ГУДО «Горецкий районный центр творчества детей и молодежи»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8,70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6,80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-14 836,89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87301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Учреждение «Горецкий РЦСОН»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baseline="0">
                          <a:solidFill>
                            <a:srgbClr val="FF0000"/>
                          </a:solidFill>
                        </a:rPr>
                        <a:t>- 6 889,39</a:t>
                      </a:r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05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69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2848</TotalTime>
  <Words>557</Words>
  <Application>Microsoft Office PowerPoint</Application>
  <PresentationFormat>Экран (4:3)</PresentationFormat>
  <Paragraphs>219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 2023 год</vt:lpstr>
      <vt:lpstr>Презентация PowerPoint</vt:lpstr>
      <vt:lpstr>ВЫПОЛНЕНИЕ ПОКАЗАТЕЛЯ СОВОКУПНЫЕ ДОХОДЫ НАРАСТАЮЩИМ ИТОГОМ ЗА 2023 ГОД И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ОБ ОБЕСПЕЧЕНИИ УРОВНЯ ВНЕБЮДЖЕТНЫХ ДОХОДОВ К ОБЪЕМУ БЮДЖЕТНОГО ФИНАНСИРОВАНИЯ ТЕКУЩИХ РАСХОДОВ (БЕЗ УЧЕТА ТЕКУЩЕГО РЕМОНТА ЗДАНИЙ) ЗА 2023 Г. НЕ НИЖЕ СОБСТВЕННОГО УРОВНЯ СООТВЕТСТВУЮЩЕГО ПЕРИОДА ПРОШЛОГО ГОДА 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Пашинский Василий Иванович</cp:lastModifiedBy>
  <cp:revision>328</cp:revision>
  <cp:lastPrinted>2020-07-09T05:32:50Z</cp:lastPrinted>
  <dcterms:created xsi:type="dcterms:W3CDTF">2015-02-03T13:21:27Z</dcterms:created>
  <dcterms:modified xsi:type="dcterms:W3CDTF">2024-01-31T16:51:31Z</dcterms:modified>
</cp:coreProperties>
</file>