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drawings/drawing3.xml" ContentType="application/vnd.openxmlformats-officedocument.drawingml.chartshapes+xml"/>
  <Override PartName="/ppt/charts/chart4.xml" ContentType="application/vnd.openxmlformats-officedocument.drawingml.chart+xml"/>
  <Override PartName="/ppt/drawings/drawing4.xml" ContentType="application/vnd.openxmlformats-officedocument.drawingml.chartshapes+xml"/>
  <Override PartName="/ppt/charts/chart5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20" r:id="rId1"/>
  </p:sldMasterIdLst>
  <p:sldIdLst>
    <p:sldId id="285" r:id="rId2"/>
    <p:sldId id="270" r:id="rId3"/>
    <p:sldId id="278" r:id="rId4"/>
    <p:sldId id="281" r:id="rId5"/>
    <p:sldId id="282" r:id="rId6"/>
    <p:sldId id="283" r:id="rId7"/>
    <p:sldId id="284" r:id="rId8"/>
    <p:sldId id="276" r:id="rId9"/>
    <p:sldId id="275" r:id="rId10"/>
    <p:sldId id="286" r:id="rId11"/>
  </p:sldIdLst>
  <p:sldSz cx="9144000" cy="6858000" type="screen4x3"/>
  <p:notesSz cx="6784975" cy="9906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33"/>
    <a:srgbClr val="FF6699"/>
    <a:srgbClr val="FFFF00"/>
    <a:srgbClr val="0099FF"/>
    <a:srgbClr val="FFFF66"/>
    <a:srgbClr val="66FF33"/>
    <a:srgbClr val="6666FF"/>
    <a:srgbClr val="008000"/>
    <a:srgbClr val="33CC33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405" autoAdjust="0"/>
    <p:restoredTop sz="94660" autoAdjust="0"/>
  </p:normalViewPr>
  <p:slideViewPr>
    <p:cSldViewPr>
      <p:cViewPr varScale="1">
        <p:scale>
          <a:sx n="76" d="100"/>
          <a:sy n="76" d="100"/>
        </p:scale>
        <p:origin x="162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Microsoft_Excel_Worksheet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oleObject" Target="file:///P:\&#1054;&#1041;&#1065;&#1040;&#1071;%20&#1055;&#1040;&#1055;&#1050;&#1040;%20&#1054;&#1041;&#1052;&#1045;&#1053;&#1040;%20&#1060;&#1040;&#1049;&#1051;&#1040;&#1052;&#1048;\&#1050;&#1054;&#1053;&#1044;&#1056;&#1040;&#1058;&#1054;&#1042;&#1040;\&#1053;&#1040;%20&#1048;&#1057;&#1055;&#1054;&#1051;&#1050;&#1054;&#1052;\2021\&#1054;&#1090;&#1095;&#1077;&#1090;%20&#1079;&#1072;%201%20&#1087;&#1086;&#1083;&#1091;&#1075;&#1086;&#1076;&#1080;&#1077;%202021\&#1044;&#1080;&#1072;&#1075;&#1088;&#1072;&#1084;&#1084;&#1099;%20&#1087;&#1086;%20&#1076;&#1086;&#1093;&#1086;&#1076;&#1072;&#1084;%201%20&#1087;&#1086;&#1083;&#1091;&#1075;&#1086;&#1076;&#1080;&#1077;%202021.xlsx" TargetMode="External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3.xml"/><Relationship Id="rId2" Type="http://schemas.openxmlformats.org/officeDocument/2006/relationships/oleObject" Target="file:///P:\&#1054;&#1041;&#1065;&#1040;&#1071;%20&#1055;&#1040;&#1055;&#1050;&#1040;%20&#1054;&#1041;&#1052;&#1045;&#1053;&#1040;%20&#1060;&#1040;&#1049;&#1051;&#1040;&#1052;&#1048;\&#1050;&#1054;&#1053;&#1044;&#1056;&#1040;&#1058;&#1054;&#1042;&#1040;\&#1053;&#1040;%20&#1048;&#1057;&#1055;&#1054;&#1051;&#1050;&#1054;&#1052;\2021\&#1054;&#1090;&#1095;&#1077;&#1090;%20&#1079;&#1072;%201%20&#1087;&#1086;&#1083;&#1091;&#1075;&#1086;&#1076;&#1080;&#1077;%202021\&#1089;&#1090;&#1088;&#1091;&#1082;&#1090;&#1091;&#1088;&#1072;%20&#1088;&#1072;&#1089;&#1093;&#1086;&#1076;&#1086;&#1074;1%20-%20&#1082;&#1086;&#1087;&#1080;&#1103;.xlsx" TargetMode="External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oleObject" Target="file:///P:\&#1054;&#1041;&#1065;&#1040;&#1071;%20&#1055;&#1040;&#1055;&#1050;&#1040;%20&#1054;&#1041;&#1052;&#1045;&#1053;&#1040;%20&#1060;&#1040;&#1049;&#1051;&#1040;&#1052;&#1048;\&#1050;&#1054;&#1053;&#1044;&#1056;&#1040;&#1058;&#1054;&#1042;&#1040;\&#1053;&#1040;%20&#1048;&#1057;&#1055;&#1054;&#1051;&#1050;&#1054;&#1052;\2021\&#1054;&#1090;&#1095;&#1077;&#1090;%20&#1079;&#1072;%201%20&#1087;&#1086;&#1083;&#1091;&#1075;&#1086;&#1076;&#1080;&#1077;%202021\&#1052;&#1077;&#1088;&#1086;&#1087;&#1088;&#1080;&#1103;&#1090;&#1080;&#1103;%20&#1087;&#1086;%20&#1101;&#1082;&#1086;&#1085;&#1086;&#1084;&#1080;&#1080;%20&#1079;&#1072;%201%20&#1087;&#1086;&#1083;&#1091;&#1075;&#1086;&#1076;&#1080;&#1077;%202021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80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СОБСТВЕННЫХ ДОХОДОВ БЮДЖЕТА </a:t>
            </a:r>
          </a:p>
          <a:p>
            <a:pPr>
              <a:defRPr sz="180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ГОРЕЦКОГО РАЙОНА ЗА 1 ПОЛУГОДИЕ</a:t>
            </a:r>
            <a:r>
              <a:rPr lang="ru-RU" sz="1800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2026 ГОДА</a:t>
            </a:r>
          </a:p>
        </c:rich>
      </c:tx>
      <c:layout>
        <c:manualLayout>
          <c:xMode val="edge"/>
          <c:yMode val="edge"/>
          <c:x val="0.19800435638133326"/>
          <c:y val="1.3499928264593935E-2"/>
        </c:manualLayout>
      </c:layout>
      <c:overlay val="0"/>
    </c:title>
    <c:autoTitleDeleted val="0"/>
    <c:view3D>
      <c:rotX val="3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7863134295713035"/>
          <c:y val="0.1324268008165646"/>
          <c:w val="0.644543270781472"/>
          <c:h val="0.84525806945419102"/>
        </c:manualLayout>
      </c:layout>
      <c:pie3DChart>
        <c:varyColors val="1"/>
        <c:ser>
          <c:idx val="0"/>
          <c:order val="0"/>
          <c:tx>
            <c:strRef>
              <c:f>' структура'!$A$7</c:f>
              <c:strCache>
                <c:ptCount val="1"/>
                <c:pt idx="0">
                  <c:v>1 полугодие 2026 года</c:v>
                </c:pt>
              </c:strCache>
            </c:strRef>
          </c:tx>
          <c:dPt>
            <c:idx val="0"/>
            <c:bubble3D val="0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01-6815-4D64-90C1-401CCA0AF82C}"/>
              </c:ext>
            </c:extLst>
          </c:dPt>
          <c:dPt>
            <c:idx val="1"/>
            <c:bubble3D val="0"/>
            <c:spPr>
              <a:solidFill>
                <a:srgbClr val="FFFF00"/>
              </a:solidFill>
            </c:spPr>
            <c:extLst>
              <c:ext xmlns:c16="http://schemas.microsoft.com/office/drawing/2014/chart" uri="{C3380CC4-5D6E-409C-BE32-E72D297353CC}">
                <c16:uniqueId val="{00000003-6815-4D64-90C1-401CCA0AF82C}"/>
              </c:ext>
            </c:extLst>
          </c:dPt>
          <c:dPt>
            <c:idx val="2"/>
            <c:bubble3D val="0"/>
            <c:spPr>
              <a:solidFill>
                <a:srgbClr val="00B0F0"/>
              </a:solidFill>
            </c:spPr>
            <c:extLst>
              <c:ext xmlns:c16="http://schemas.microsoft.com/office/drawing/2014/chart" uri="{C3380CC4-5D6E-409C-BE32-E72D297353CC}">
                <c16:uniqueId val="{00000005-6815-4D64-90C1-401CCA0AF82C}"/>
              </c:ext>
            </c:extLst>
          </c:dPt>
          <c:dPt>
            <c:idx val="3"/>
            <c:bubble3D val="0"/>
            <c:spPr>
              <a:solidFill>
                <a:srgbClr val="00B050"/>
              </a:solidFill>
            </c:spPr>
            <c:extLst>
              <c:ext xmlns:c16="http://schemas.microsoft.com/office/drawing/2014/chart" uri="{C3380CC4-5D6E-409C-BE32-E72D297353CC}">
                <c16:uniqueId val="{00000007-6815-4D64-90C1-401CCA0AF82C}"/>
              </c:ext>
            </c:extLst>
          </c:dPt>
          <c:dPt>
            <c:idx val="4"/>
            <c:bubble3D val="0"/>
            <c:spPr>
              <a:solidFill>
                <a:srgbClr val="00FFFF"/>
              </a:solidFill>
            </c:spPr>
            <c:extLst>
              <c:ext xmlns:c16="http://schemas.microsoft.com/office/drawing/2014/chart" uri="{C3380CC4-5D6E-409C-BE32-E72D297353CC}">
                <c16:uniqueId val="{00000009-6815-4D64-90C1-401CCA0AF82C}"/>
              </c:ext>
            </c:extLst>
          </c:dPt>
          <c:dPt>
            <c:idx val="5"/>
            <c:bubble3D val="0"/>
            <c:spPr>
              <a:solidFill>
                <a:srgbClr val="FFC000"/>
              </a:solidFill>
            </c:spPr>
            <c:extLst>
              <c:ext xmlns:c16="http://schemas.microsoft.com/office/drawing/2014/chart" uri="{C3380CC4-5D6E-409C-BE32-E72D297353CC}">
                <c16:uniqueId val="{0000000B-6815-4D64-90C1-401CCA0AF82C}"/>
              </c:ext>
            </c:extLst>
          </c:dPt>
          <c:dPt>
            <c:idx val="6"/>
            <c:bubble3D val="0"/>
            <c:spPr>
              <a:solidFill>
                <a:srgbClr val="C00000"/>
              </a:solidFill>
            </c:spPr>
            <c:extLst>
              <c:ext xmlns:c16="http://schemas.microsoft.com/office/drawing/2014/chart" uri="{C3380CC4-5D6E-409C-BE32-E72D297353CC}">
                <c16:uniqueId val="{0000000D-6815-4D64-90C1-401CCA0AF82C}"/>
              </c:ext>
            </c:extLst>
          </c:dPt>
          <c:dLbls>
            <c:dLbl>
              <c:idx val="0"/>
              <c:layout>
                <c:manualLayout>
                  <c:x val="-2.0530402449693789E-3"/>
                  <c:y val="2.7310148731408506E-2"/>
                </c:manualLayout>
              </c:layout>
              <c:tx>
                <c:rich>
                  <a:bodyPr/>
                  <a:lstStyle/>
                  <a:p>
                    <a:pPr>
                      <a:def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ru-RU" sz="1400" dirty="0"/>
                      <a:t>Подоходный</a:t>
                    </a:r>
                    <a:r>
                      <a:rPr lang="ru-RU" sz="1400" baseline="0" dirty="0"/>
                      <a:t> налог</a:t>
                    </a:r>
                    <a:endParaRPr lang="ru-RU" sz="1400" dirty="0"/>
                  </a:p>
                  <a:p>
                    <a:pPr>
                      <a:def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ru-RU" sz="1400" baseline="0" dirty="0"/>
                      <a:t>16 788</a:t>
                    </a:r>
                    <a:r>
                      <a:rPr lang="ru-RU" sz="1400" dirty="0"/>
                      <a:t>,9</a:t>
                    </a:r>
                    <a:r>
                      <a:rPr lang="ru-RU" sz="1400" baseline="0" dirty="0"/>
                      <a:t> </a:t>
                    </a:r>
                    <a:r>
                      <a:rPr lang="ru-RU" sz="1400" dirty="0"/>
                      <a:t>тыс.рублей</a:t>
                    </a:r>
                    <a:endParaRPr lang="ru-RU" dirty="0"/>
                  </a:p>
                </c:rich>
              </c:tx>
              <c:spPr/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815-4D64-90C1-401CCA0AF82C}"/>
                </c:ext>
              </c:extLst>
            </c:dLbl>
            <c:dLbl>
              <c:idx val="1"/>
              <c:layout>
                <c:manualLayout>
                  <c:x val="-2.0721566054243221E-2"/>
                  <c:y val="4.1073199183435403E-2"/>
                </c:manualLayout>
              </c:layout>
              <c:tx>
                <c:rich>
                  <a:bodyPr/>
                  <a:lstStyle/>
                  <a:p>
                    <a:pPr>
                      <a:def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ru-RU" sz="1400" dirty="0"/>
                      <a:t> Налог на добавленную</a:t>
                    </a:r>
                    <a:r>
                      <a:rPr lang="ru-RU" sz="1400" baseline="0" dirty="0"/>
                      <a:t> стоимость</a:t>
                    </a:r>
                    <a:endParaRPr lang="ru-RU" sz="1400" dirty="0"/>
                  </a:p>
                  <a:p>
                    <a:pPr>
                      <a:def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ru-RU" sz="1400" baseline="0" dirty="0"/>
                      <a:t>6 185</a:t>
                    </a:r>
                    <a:r>
                      <a:rPr lang="ru-RU" sz="1400" dirty="0"/>
                      <a:t>,1 тыс.рублей</a:t>
                    </a:r>
                    <a:endParaRPr lang="ru-RU" dirty="0"/>
                  </a:p>
                </c:rich>
              </c:tx>
              <c:spPr/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815-4D64-90C1-401CCA0AF82C}"/>
                </c:ext>
              </c:extLst>
            </c:dLbl>
            <c:dLbl>
              <c:idx val="2"/>
              <c:layout>
                <c:manualLayout>
                  <c:x val="9.3241469816273011E-4"/>
                  <c:y val="6.3733449985418564E-2"/>
                </c:manualLayout>
              </c:layout>
              <c:tx>
                <c:rich>
                  <a:bodyPr anchorCtr="0"/>
                  <a:lstStyle/>
                  <a:p>
                    <a:pPr algn="ctr">
                      <a:def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ru-RU" sz="1400" dirty="0"/>
                      <a:t>Налог на собственность</a:t>
                    </a:r>
                  </a:p>
                  <a:p>
                    <a:pPr algn="ctr">
                      <a:def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ru-RU" sz="1400" baseline="0" dirty="0"/>
                      <a:t>2 591</a:t>
                    </a:r>
                    <a:r>
                      <a:rPr lang="ru-RU" sz="1400" dirty="0"/>
                      <a:t>,4 тыс.рублей</a:t>
                    </a:r>
                    <a:endParaRPr lang="ru-RU" dirty="0"/>
                  </a:p>
                </c:rich>
              </c:tx>
              <c:spPr/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815-4D64-90C1-401CCA0AF82C}"/>
                </c:ext>
              </c:extLst>
            </c:dLbl>
            <c:dLbl>
              <c:idx val="3"/>
              <c:layout>
                <c:manualLayout>
                  <c:x val="-3.6809383202099741E-2"/>
                  <c:y val="2.4186351706036679E-2"/>
                </c:manualLayout>
              </c:layout>
              <c:tx>
                <c:rich>
                  <a:bodyPr/>
                  <a:lstStyle/>
                  <a:p>
                    <a:pPr>
                      <a:def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ru-RU" sz="1400" dirty="0"/>
                      <a:t>Другие</a:t>
                    </a:r>
                    <a:r>
                      <a:rPr lang="ru-RU" sz="1400" baseline="0" dirty="0"/>
                      <a:t> налоги </a:t>
                    </a:r>
                  </a:p>
                  <a:p>
                    <a:pPr>
                      <a:def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ru-RU" sz="1400" baseline="0" dirty="0"/>
                      <a:t>от выручки </a:t>
                    </a:r>
                  </a:p>
                  <a:p>
                    <a:pPr>
                      <a:def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ru-RU" sz="1400" baseline="0" dirty="0"/>
                      <a:t>от реализации </a:t>
                    </a:r>
                  </a:p>
                  <a:p>
                    <a:pPr>
                      <a:def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ru-RU" sz="1400" baseline="0" dirty="0"/>
                      <a:t>товаров (работ, услуг) 1 776,6 </a:t>
                    </a:r>
                    <a:r>
                      <a:rPr lang="ru-RU" sz="1400" dirty="0"/>
                      <a:t>тыс.рублей</a:t>
                    </a:r>
                    <a:endParaRPr lang="ru-RU" dirty="0"/>
                  </a:p>
                </c:rich>
              </c:tx>
              <c:spPr/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815-4D64-90C1-401CCA0AF82C}"/>
                </c:ext>
              </c:extLst>
            </c:dLbl>
            <c:dLbl>
              <c:idx val="4"/>
              <c:layout>
                <c:manualLayout>
                  <c:x val="-4.560356517935258E-2"/>
                  <c:y val="-8.3005540974044945E-2"/>
                </c:manualLayout>
              </c:layout>
              <c:tx>
                <c:rich>
                  <a:bodyPr/>
                  <a:lstStyle/>
                  <a:p>
                    <a:pPr>
                      <a:def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ru-RU" sz="1400" dirty="0"/>
                      <a:t>Прочие</a:t>
                    </a:r>
                    <a:r>
                      <a:rPr lang="ru-RU" sz="1400" baseline="0" dirty="0"/>
                      <a:t> налоговые доходы</a:t>
                    </a:r>
                    <a:endParaRPr lang="ru-RU" sz="1400" dirty="0"/>
                  </a:p>
                  <a:p>
                    <a:pPr>
                      <a:def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ru-RU" sz="1400" dirty="0"/>
                      <a:t>357,0 тыс.рублей</a:t>
                    </a:r>
                    <a:endParaRPr lang="ru-RU" dirty="0"/>
                  </a:p>
                </c:rich>
              </c:tx>
              <c:spPr/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6815-4D64-90C1-401CCA0AF82C}"/>
                </c:ext>
              </c:extLst>
            </c:dLbl>
            <c:dLbl>
              <c:idx val="5"/>
              <c:layout>
                <c:manualLayout>
                  <c:x val="0.18179276027996505"/>
                  <c:y val="-6.7359288422280547E-2"/>
                </c:manualLayout>
              </c:layout>
              <c:tx>
                <c:rich>
                  <a:bodyPr/>
                  <a:lstStyle/>
                  <a:p>
                    <a:pPr>
                      <a:def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ru-RU" sz="1400" dirty="0"/>
                      <a:t>Неналоговые </a:t>
                    </a:r>
                  </a:p>
                  <a:p>
                    <a:pPr>
                      <a:def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ru-RU" sz="1400" dirty="0"/>
                      <a:t>доходы</a:t>
                    </a:r>
                  </a:p>
                  <a:p>
                    <a:pPr>
                      <a:def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ru-RU" sz="1400" baseline="0" dirty="0"/>
                      <a:t>4 026</a:t>
                    </a:r>
                    <a:r>
                      <a:rPr lang="ru-RU" sz="1400" dirty="0"/>
                      <a:t>,1 тыс.рублей </a:t>
                    </a:r>
                    <a:endParaRPr lang="ru-RU" dirty="0"/>
                  </a:p>
                </c:rich>
              </c:tx>
              <c:spPr/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6815-4D64-90C1-401CCA0AF82C}"/>
                </c:ext>
              </c:extLst>
            </c:dLbl>
            <c:dLbl>
              <c:idx val="6"/>
              <c:layout>
                <c:manualLayout>
                  <c:x val="0.16205960192475935"/>
                  <c:y val="-6.15365995917177E-2"/>
                </c:manualLayout>
              </c:layout>
              <c:tx>
                <c:rich>
                  <a:bodyPr/>
                  <a:lstStyle/>
                  <a:p>
                    <a:pPr>
                      <a:def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ru-RU" sz="1400" dirty="0"/>
                      <a:t>Неналоговые доходы</a:t>
                    </a:r>
                  </a:p>
                  <a:p>
                    <a:pPr>
                      <a:def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ru-RU" sz="1400" dirty="0"/>
                      <a:t>1</a:t>
                    </a:r>
                    <a:r>
                      <a:rPr lang="ru-RU" sz="1400" baseline="0" dirty="0"/>
                      <a:t> 207</a:t>
                    </a:r>
                    <a:r>
                      <a:rPr lang="ru-RU" sz="1400" dirty="0"/>
                      <a:t>,1 тыс.рублей</a:t>
                    </a:r>
                    <a:endParaRPr lang="ru-RU" dirty="0"/>
                  </a:p>
                </c:rich>
              </c:tx>
              <c:spPr/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6815-4D64-90C1-401CCA0AF82C}"/>
                </c:ext>
              </c:extLst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400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BY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 структура'!$B$6:$G$6</c:f>
              <c:strCache>
                <c:ptCount val="6"/>
                <c:pt idx="0">
                  <c:v>Подоходный налог</c:v>
                </c:pt>
                <c:pt idx="1">
                  <c:v>НДС</c:v>
                </c:pt>
                <c:pt idx="2">
                  <c:v>Налоги на собственность</c:v>
                </c:pt>
                <c:pt idx="3">
                  <c:v>Другие налоги от выручки
от реализации товаров (работ, услуг)</c:v>
                </c:pt>
                <c:pt idx="4">
                  <c:v>Прочие 
налоговые доходы</c:v>
                </c:pt>
                <c:pt idx="5">
                  <c:v>Неналоговые 
доходы</c:v>
                </c:pt>
              </c:strCache>
            </c:strRef>
          </c:cat>
          <c:val>
            <c:numRef>
              <c:f>' структура'!$B$7:$G$7</c:f>
              <c:numCache>
                <c:formatCode>#\ ##0.0</c:formatCode>
                <c:ptCount val="6"/>
                <c:pt idx="0">
                  <c:v>16788.900000000001</c:v>
                </c:pt>
                <c:pt idx="1">
                  <c:v>6185.1</c:v>
                </c:pt>
                <c:pt idx="2">
                  <c:v>2591.4</c:v>
                </c:pt>
                <c:pt idx="3">
                  <c:v>1776.6</c:v>
                </c:pt>
                <c:pt idx="4">
                  <c:v>356.99999999999818</c:v>
                </c:pt>
                <c:pt idx="5">
                  <c:v>4026.1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6815-4D64-90C1-401CCA0AF8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plotVisOnly val="1"/>
    <c:dispBlanksAs val="gap"/>
    <c:showDLblsOverMax val="0"/>
  </c:chart>
  <c:externalData r:id="rId2">
    <c:autoUpdate val="0"/>
  </c:externalData>
  <c:userShapes r:id="rId3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8567330464013684E-2"/>
          <c:y val="9.3326891686739244E-2"/>
          <c:w val="0.93143266511975853"/>
          <c:h val="0.71164682932317802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Лист2!$A$6</c:f>
              <c:strCache>
                <c:ptCount val="1"/>
                <c:pt idx="0">
                  <c:v>1 полугодие 2025 года</c:v>
                </c:pt>
              </c:strCache>
            </c:strRef>
          </c:tx>
          <c:spPr>
            <a:solidFill>
              <a:srgbClr val="FF9900"/>
            </a:solidFill>
          </c:spPr>
          <c:invertIfNegative val="0"/>
          <c:dLbls>
            <c:dLbl>
              <c:idx val="0"/>
              <c:layout>
                <c:manualLayout>
                  <c:x val="-1.5123726975570717E-2"/>
                  <c:y val="-1.4434650926414386E-2"/>
                </c:manualLayout>
              </c:layout>
              <c:spPr/>
              <c:txPr>
                <a:bodyPr/>
                <a:lstStyle/>
                <a:p>
                  <a:pPr>
                    <a:defRPr sz="1400">
                      <a:latin typeface="Times New Roman" pitchFamily="18" charset="0"/>
                      <a:cs typeface="Times New Roman" pitchFamily="18" charset="0"/>
                    </a:defRPr>
                  </a:pPr>
                  <a:endParaRPr lang="ru-BY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D3A-441A-B005-7E4C46DB5096}"/>
                </c:ext>
              </c:extLst>
            </c:dLbl>
            <c:dLbl>
              <c:idx val="1"/>
              <c:layout>
                <c:manualLayout>
                  <c:x val="-9.6754145149371695E-3"/>
                  <c:y val="-8.0263913638975067E-3"/>
                </c:manualLayout>
              </c:layout>
              <c:spPr/>
              <c:txPr>
                <a:bodyPr/>
                <a:lstStyle/>
                <a:p>
                  <a:pPr>
                    <a:defRPr sz="1400">
                      <a:latin typeface="Times New Roman" pitchFamily="18" charset="0"/>
                      <a:cs typeface="Times New Roman" pitchFamily="18" charset="0"/>
                    </a:defRPr>
                  </a:pPr>
                  <a:endParaRPr lang="ru-BY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D3A-441A-B005-7E4C46DB5096}"/>
                </c:ext>
              </c:extLst>
            </c:dLbl>
            <c:dLbl>
              <c:idx val="2"/>
              <c:layout>
                <c:manualLayout>
                  <c:x val="-1.2392803177161047E-2"/>
                  <c:y val="-1.4482190146682346E-2"/>
                </c:manualLayout>
              </c:layout>
              <c:spPr/>
              <c:txPr>
                <a:bodyPr/>
                <a:lstStyle/>
                <a:p>
                  <a:pPr>
                    <a:defRPr sz="1400">
                      <a:latin typeface="Times New Roman" pitchFamily="18" charset="0"/>
                      <a:cs typeface="Times New Roman" pitchFamily="18" charset="0"/>
                    </a:defRPr>
                  </a:pPr>
                  <a:endParaRPr lang="ru-BY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D3A-441A-B005-7E4C46DB5096}"/>
                </c:ext>
              </c:extLst>
            </c:dLbl>
            <c:dLbl>
              <c:idx val="3"/>
              <c:layout>
                <c:manualLayout>
                  <c:x val="-4.830917874396135E-3"/>
                  <c:y val="-6.1255742725879799E-3"/>
                </c:manualLayout>
              </c:layout>
              <c:spPr/>
              <c:txPr>
                <a:bodyPr/>
                <a:lstStyle/>
                <a:p>
                  <a:pPr>
                    <a:defRPr sz="1400">
                      <a:latin typeface="Times New Roman" pitchFamily="18" charset="0"/>
                      <a:cs typeface="Times New Roman" pitchFamily="18" charset="0"/>
                    </a:defRPr>
                  </a:pPr>
                  <a:endParaRPr lang="ru-BY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D3A-441A-B005-7E4C46DB5096}"/>
                </c:ext>
              </c:extLst>
            </c:dLbl>
            <c:dLbl>
              <c:idx val="4"/>
              <c:layout>
                <c:manualLayout>
                  <c:x val="-1.4691079835224229E-3"/>
                  <c:y val="-1.8801843863764111E-2"/>
                </c:manualLayout>
              </c:layout>
              <c:spPr/>
              <c:txPr>
                <a:bodyPr/>
                <a:lstStyle/>
                <a:p>
                  <a:pPr>
                    <a:defRPr sz="1400">
                      <a:latin typeface="Times New Roman" pitchFamily="18" charset="0"/>
                      <a:cs typeface="Times New Roman" pitchFamily="18" charset="0"/>
                    </a:defRPr>
                  </a:pPr>
                  <a:endParaRPr lang="ru-BY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D3A-441A-B005-7E4C46DB5096}"/>
                </c:ext>
              </c:extLst>
            </c:dLbl>
            <c:dLbl>
              <c:idx val="5"/>
              <c:layout>
                <c:manualLayout>
                  <c:x val="-1.1134513218010365E-2"/>
                  <c:y val="-1.2297315208907221E-2"/>
                </c:manualLayout>
              </c:layout>
              <c:spPr/>
              <c:txPr>
                <a:bodyPr/>
                <a:lstStyle/>
                <a:p>
                  <a:pPr>
                    <a:defRPr sz="1400">
                      <a:latin typeface="Times New Roman" pitchFamily="18" charset="0"/>
                      <a:cs typeface="Times New Roman" pitchFamily="18" charset="0"/>
                    </a:defRPr>
                  </a:pPr>
                  <a:endParaRPr lang="ru-BY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D3A-441A-B005-7E4C46DB5096}"/>
                </c:ext>
              </c:extLst>
            </c:dLbl>
            <c:dLbl>
              <c:idx val="6"/>
              <c:layout>
                <c:manualLayout>
                  <c:x val="-5.565493681136807E-3"/>
                  <c:y val="-1.4434650926414463E-2"/>
                </c:manualLayout>
              </c:layout>
              <c:spPr/>
              <c:txPr>
                <a:bodyPr/>
                <a:lstStyle/>
                <a:p>
                  <a:pPr>
                    <a:defRPr sz="1400">
                      <a:latin typeface="Times New Roman" pitchFamily="18" charset="0"/>
                      <a:cs typeface="Times New Roman" pitchFamily="18" charset="0"/>
                    </a:defRPr>
                  </a:pPr>
                  <a:endParaRPr lang="ru-BY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1D3A-441A-B005-7E4C46DB5096}"/>
                </c:ext>
              </c:extLst>
            </c:dLbl>
            <c:dLbl>
              <c:idx val="7"/>
              <c:layout>
                <c:manualLayout>
                  <c:x val="-1.5020080891253109E-2"/>
                  <c:y val="-1.0445468813202283E-2"/>
                </c:manualLayout>
              </c:layout>
              <c:spPr/>
              <c:txPr>
                <a:bodyPr/>
                <a:lstStyle/>
                <a:p>
                  <a:pPr>
                    <a:defRPr sz="1400">
                      <a:latin typeface="Times New Roman" pitchFamily="18" charset="0"/>
                      <a:cs typeface="Times New Roman" pitchFamily="18" charset="0"/>
                    </a:defRPr>
                  </a:pPr>
                  <a:endParaRPr lang="ru-BY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D3A-441A-B005-7E4C46DB5096}"/>
                </c:ext>
              </c:extLst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400">
                    <a:latin typeface="Times New Roman" pitchFamily="18" charset="0"/>
                    <a:cs typeface="Times New Roman" pitchFamily="18" charset="0"/>
                  </a:defRPr>
                </a:pPr>
                <a:endParaRPr lang="ru-BY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Лист2!$B$5:$G$5</c:f>
              <c:strCache>
                <c:ptCount val="6"/>
                <c:pt idx="0">
                  <c:v>Подоходный 
налог</c:v>
                </c:pt>
                <c:pt idx="1">
                  <c:v>НДС</c:v>
                </c:pt>
                <c:pt idx="2">
                  <c:v>Налоги на 
собственность</c:v>
                </c:pt>
                <c:pt idx="3">
                  <c:v>Другие налоги 
от выручки от реализации</c:v>
                </c:pt>
                <c:pt idx="4">
                  <c:v>Прочие 
налоговые доходы </c:v>
                </c:pt>
                <c:pt idx="5">
                  <c:v>Неналоговые доходы</c:v>
                </c:pt>
              </c:strCache>
            </c:strRef>
          </c:cat>
          <c:val>
            <c:numRef>
              <c:f>Лист2!$B$6:$G$6</c:f>
              <c:numCache>
                <c:formatCode>#\ ##0.0</c:formatCode>
                <c:ptCount val="6"/>
                <c:pt idx="0">
                  <c:v>14275.8</c:v>
                </c:pt>
                <c:pt idx="1">
                  <c:v>5418.4</c:v>
                </c:pt>
                <c:pt idx="2">
                  <c:v>2347.4</c:v>
                </c:pt>
                <c:pt idx="3">
                  <c:v>1642.8</c:v>
                </c:pt>
                <c:pt idx="4">
                  <c:v>241.19999999999959</c:v>
                </c:pt>
                <c:pt idx="5">
                  <c:v>2925.9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1D3A-441A-B005-7E4C46DB5096}"/>
            </c:ext>
          </c:extLst>
        </c:ser>
        <c:ser>
          <c:idx val="1"/>
          <c:order val="1"/>
          <c:tx>
            <c:strRef>
              <c:f>Лист2!$A$7</c:f>
              <c:strCache>
                <c:ptCount val="1"/>
                <c:pt idx="0">
                  <c:v>1 полугодие 2026 года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7.7690481397355649E-3"/>
                  <c:y val="-1.6571119413750921E-2"/>
                </c:manualLayout>
              </c:layout>
              <c:spPr/>
              <c:txPr>
                <a:bodyPr/>
                <a:lstStyle/>
                <a:p>
                  <a:pPr>
                    <a:defRPr sz="1400">
                      <a:latin typeface="Times New Roman" pitchFamily="18" charset="0"/>
                      <a:cs typeface="Times New Roman" pitchFamily="18" charset="0"/>
                    </a:defRPr>
                  </a:pPr>
                  <a:endParaRPr lang="ru-BY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1D3A-441A-B005-7E4C46DB5096}"/>
                </c:ext>
              </c:extLst>
            </c:dLbl>
            <c:dLbl>
              <c:idx val="1"/>
              <c:layout>
                <c:manualLayout>
                  <c:x val="1.2496341744793665E-2"/>
                  <c:y val="-1.4434650926414386E-2"/>
                </c:manualLayout>
              </c:layout>
              <c:spPr/>
              <c:txPr>
                <a:bodyPr/>
                <a:lstStyle/>
                <a:p>
                  <a:pPr>
                    <a:defRPr sz="1400">
                      <a:latin typeface="Times New Roman" pitchFamily="18" charset="0"/>
                      <a:cs typeface="Times New Roman" pitchFamily="18" charset="0"/>
                    </a:defRPr>
                  </a:pPr>
                  <a:endParaRPr lang="ru-BY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1D3A-441A-B005-7E4C46DB5096}"/>
                </c:ext>
              </c:extLst>
            </c:dLbl>
            <c:dLbl>
              <c:idx val="2"/>
              <c:layout>
                <c:manualLayout>
                  <c:x val="9.661879378751341E-3"/>
                  <c:y val="-1.8660213176391396E-2"/>
                </c:manualLayout>
              </c:layout>
              <c:spPr/>
              <c:txPr>
                <a:bodyPr/>
                <a:lstStyle/>
                <a:p>
                  <a:pPr>
                    <a:defRPr sz="1400">
                      <a:latin typeface="Times New Roman" pitchFamily="18" charset="0"/>
                      <a:cs typeface="Times New Roman" pitchFamily="18" charset="0"/>
                    </a:defRPr>
                  </a:pPr>
                  <a:endParaRPr lang="ru-BY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1D3A-441A-B005-7E4C46DB5096}"/>
                </c:ext>
              </c:extLst>
            </c:dLbl>
            <c:dLbl>
              <c:idx val="3"/>
              <c:layout>
                <c:manualLayout>
                  <c:x val="2.8801068591309209E-2"/>
                  <c:y val="-6.1258375436225414E-3"/>
                </c:manualLayout>
              </c:layout>
              <c:spPr/>
              <c:txPr>
                <a:bodyPr/>
                <a:lstStyle/>
                <a:p>
                  <a:pPr>
                    <a:defRPr sz="1400">
                      <a:latin typeface="Times New Roman" pitchFamily="18" charset="0"/>
                      <a:cs typeface="Times New Roman" pitchFamily="18" charset="0"/>
                    </a:defRPr>
                  </a:pPr>
                  <a:endParaRPr lang="ru-BY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1D3A-441A-B005-7E4C46DB5096}"/>
                </c:ext>
              </c:extLst>
            </c:dLbl>
            <c:dLbl>
              <c:idx val="4"/>
              <c:layout>
                <c:manualLayout>
                  <c:x val="1.3268526576296742E-2"/>
                  <c:y val="-1.4482190146682346E-2"/>
                </c:manualLayout>
              </c:layout>
              <c:spPr/>
              <c:txPr>
                <a:bodyPr/>
                <a:lstStyle/>
                <a:p>
                  <a:pPr>
                    <a:defRPr sz="1400">
                      <a:latin typeface="Times New Roman" pitchFamily="18" charset="0"/>
                      <a:cs typeface="Times New Roman" pitchFamily="18" charset="0"/>
                    </a:defRPr>
                  </a:pPr>
                  <a:endParaRPr lang="ru-BY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1D3A-441A-B005-7E4C46DB5096}"/>
                </c:ext>
              </c:extLst>
            </c:dLbl>
            <c:dLbl>
              <c:idx val="5"/>
              <c:layout>
                <c:manualLayout>
                  <c:x val="1.4633988475501571E-2"/>
                  <c:y val="-8.1673696384930161E-3"/>
                </c:manualLayout>
              </c:layout>
              <c:spPr/>
              <c:txPr>
                <a:bodyPr/>
                <a:lstStyle/>
                <a:p>
                  <a:pPr>
                    <a:defRPr sz="1400">
                      <a:latin typeface="Times New Roman" pitchFamily="18" charset="0"/>
                      <a:cs typeface="Times New Roman" pitchFamily="18" charset="0"/>
                    </a:defRPr>
                  </a:pPr>
                  <a:endParaRPr lang="ru-BY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1D3A-441A-B005-7E4C46DB5096}"/>
                </c:ext>
              </c:extLst>
            </c:dLbl>
            <c:dLbl>
              <c:idx val="6"/>
              <c:layout>
                <c:manualLayout>
                  <c:x val="1.8975189664808132E-2"/>
                  <c:y val="-1.4434650926414386E-2"/>
                </c:manualLayout>
              </c:layout>
              <c:spPr/>
              <c:txPr>
                <a:bodyPr/>
                <a:lstStyle/>
                <a:p>
                  <a:pPr>
                    <a:defRPr sz="1400">
                      <a:latin typeface="Times New Roman" pitchFamily="18" charset="0"/>
                      <a:cs typeface="Times New Roman" pitchFamily="18" charset="0"/>
                    </a:defRPr>
                  </a:pPr>
                  <a:endParaRPr lang="ru-BY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1D3A-441A-B005-7E4C46DB5096}"/>
                </c:ext>
              </c:extLst>
            </c:dLbl>
            <c:dLbl>
              <c:idx val="7"/>
              <c:layout>
                <c:manualLayout>
                  <c:x val="9.5582332944337961E-3"/>
                  <c:y val="-1.2534562575842739E-2"/>
                </c:manualLayout>
              </c:layout>
              <c:spPr/>
              <c:txPr>
                <a:bodyPr/>
                <a:lstStyle/>
                <a:p>
                  <a:pPr>
                    <a:defRPr sz="1400">
                      <a:latin typeface="Times New Roman" pitchFamily="18" charset="0"/>
                      <a:cs typeface="Times New Roman" pitchFamily="18" charset="0"/>
                    </a:defRPr>
                  </a:pPr>
                  <a:endParaRPr lang="ru-BY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1D3A-441A-B005-7E4C46DB5096}"/>
                </c:ext>
              </c:extLst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400">
                    <a:latin typeface="Times New Roman" pitchFamily="18" charset="0"/>
                    <a:cs typeface="Times New Roman" pitchFamily="18" charset="0"/>
                  </a:defRPr>
                </a:pPr>
                <a:endParaRPr lang="ru-BY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Лист2!$B$5:$G$5</c:f>
              <c:strCache>
                <c:ptCount val="6"/>
                <c:pt idx="0">
                  <c:v>Подоходный 
налог</c:v>
                </c:pt>
                <c:pt idx="1">
                  <c:v>НДС</c:v>
                </c:pt>
                <c:pt idx="2">
                  <c:v>Налоги на 
собственность</c:v>
                </c:pt>
                <c:pt idx="3">
                  <c:v>Другие налоги 
от выручки от реализации</c:v>
                </c:pt>
                <c:pt idx="4">
                  <c:v>Прочие 
налоговые доходы </c:v>
                </c:pt>
                <c:pt idx="5">
                  <c:v>Неналоговые доходы</c:v>
                </c:pt>
              </c:strCache>
            </c:strRef>
          </c:cat>
          <c:val>
            <c:numRef>
              <c:f>Лист2!$B$7:$G$7</c:f>
              <c:numCache>
                <c:formatCode>#\ ##0.0</c:formatCode>
                <c:ptCount val="6"/>
                <c:pt idx="0">
                  <c:v>16788.900000000001</c:v>
                </c:pt>
                <c:pt idx="1">
                  <c:v>6185.1</c:v>
                </c:pt>
                <c:pt idx="2">
                  <c:v>2591.4</c:v>
                </c:pt>
                <c:pt idx="3">
                  <c:v>1776.6</c:v>
                </c:pt>
                <c:pt idx="4">
                  <c:v>356.99999999999818</c:v>
                </c:pt>
                <c:pt idx="5">
                  <c:v>4026.1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1-1D3A-441A-B005-7E4C46DB509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129166591"/>
        <c:axId val="1"/>
        <c:axId val="0"/>
      </c:bar3DChart>
      <c:catAx>
        <c:axId val="1129166591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  <c:min val="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BY"/>
          </a:p>
        </c:txPr>
        <c:crossAx val="1129166591"/>
        <c:crossesAt val="1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74318987935368774"/>
          <c:y val="0.15484453851785676"/>
          <c:w val="0.22891303270854851"/>
          <c:h val="8.2208211984804325E-2"/>
        </c:manualLayout>
      </c:layout>
      <c:overlay val="0"/>
      <c:txPr>
        <a:bodyPr/>
        <a:lstStyle/>
        <a:p>
          <a:pPr>
            <a:defRPr sz="1400">
              <a:latin typeface="Times New Roman" pitchFamily="18" charset="0"/>
              <a:cs typeface="Times New Roman" pitchFamily="18" charset="0"/>
            </a:defRPr>
          </a:pPr>
          <a:endParaRPr lang="ru-BY"/>
        </a:p>
      </c:txPr>
    </c:legend>
    <c:plotVisOnly val="1"/>
    <c:dispBlanksAs val="gap"/>
    <c:showDLblsOverMax val="0"/>
  </c:chart>
  <c:externalData r:id="rId2">
    <c:autoUpdate val="0"/>
  </c:externalData>
  <c:userShapes r:id="rId3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i="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r>
              <a:rPr lang="ru-RU" i="0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РАСХОДОВ ПО ОТРАСЛЯМ БЮДЖЕТА</a:t>
            </a:r>
          </a:p>
          <a:p>
            <a:pPr>
              <a:defRPr i="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r>
              <a:rPr lang="ru-RU" i="0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ГОРЕЦКОГО РАЙОНА ЗА 1 ПОЛУГОДИЕ 20</a:t>
            </a:r>
            <a:r>
              <a:rPr lang="en-US" i="0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i="0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 ГОДА</a:t>
            </a:r>
          </a:p>
        </c:rich>
      </c:tx>
      <c:overlay val="1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8013952535656985"/>
          <c:y val="0.18949885197940969"/>
          <c:w val="0.63899674812592067"/>
          <c:h val="0.71071825901884922"/>
        </c:manualLayout>
      </c:layout>
      <c:pie3DChart>
        <c:varyColors val="1"/>
        <c:ser>
          <c:idx val="0"/>
          <c:order val="0"/>
          <c:explosion val="9"/>
          <c:dPt>
            <c:idx val="0"/>
            <c:bubble3D val="0"/>
            <c:spPr>
              <a:solidFill>
                <a:srgbClr val="0070C0"/>
              </a:solidFill>
            </c:spPr>
            <c:extLst>
              <c:ext xmlns:c16="http://schemas.microsoft.com/office/drawing/2014/chart" uri="{C3380CC4-5D6E-409C-BE32-E72D297353CC}">
                <c16:uniqueId val="{00000001-A239-405D-9949-D9DC80F79F68}"/>
              </c:ext>
            </c:extLst>
          </c:dPt>
          <c:dPt>
            <c:idx val="1"/>
            <c:bubble3D val="0"/>
            <c:spPr>
              <a:solidFill>
                <a:srgbClr val="FFFF00"/>
              </a:solidFill>
            </c:spPr>
            <c:extLst>
              <c:ext xmlns:c16="http://schemas.microsoft.com/office/drawing/2014/chart" uri="{C3380CC4-5D6E-409C-BE32-E72D297353CC}">
                <c16:uniqueId val="{00000003-A239-405D-9949-D9DC80F79F68}"/>
              </c:ext>
            </c:extLst>
          </c:dPt>
          <c:dPt>
            <c:idx val="2"/>
            <c:bubble3D val="0"/>
            <c:spPr>
              <a:solidFill>
                <a:srgbClr val="00B050"/>
              </a:solidFill>
            </c:spPr>
            <c:extLst>
              <c:ext xmlns:c16="http://schemas.microsoft.com/office/drawing/2014/chart" uri="{C3380CC4-5D6E-409C-BE32-E72D297353CC}">
                <c16:uniqueId val="{00000005-A239-405D-9949-D9DC80F79F68}"/>
              </c:ext>
            </c:extLst>
          </c:dPt>
          <c:dPt>
            <c:idx val="3"/>
            <c:bubble3D val="0"/>
            <c:spPr>
              <a:solidFill>
                <a:srgbClr val="CC00FF"/>
              </a:solidFill>
            </c:spPr>
            <c:extLst>
              <c:ext xmlns:c16="http://schemas.microsoft.com/office/drawing/2014/chart" uri="{C3380CC4-5D6E-409C-BE32-E72D297353CC}">
                <c16:uniqueId val="{00000007-A239-405D-9949-D9DC80F79F68}"/>
              </c:ext>
            </c:extLst>
          </c:dPt>
          <c:dPt>
            <c:idx val="4"/>
            <c:bubble3D val="0"/>
            <c:spPr>
              <a:solidFill>
                <a:srgbClr val="00FFFF"/>
              </a:solidFill>
            </c:spPr>
            <c:extLst>
              <c:ext xmlns:c16="http://schemas.microsoft.com/office/drawing/2014/chart" uri="{C3380CC4-5D6E-409C-BE32-E72D297353CC}">
                <c16:uniqueId val="{00000009-A239-405D-9949-D9DC80F79F68}"/>
              </c:ext>
            </c:extLst>
          </c:dPt>
          <c:dPt>
            <c:idx val="5"/>
            <c:bubble3D val="0"/>
            <c:spPr>
              <a:solidFill>
                <a:srgbClr val="FFC000"/>
              </a:solidFill>
            </c:spPr>
            <c:extLst>
              <c:ext xmlns:c16="http://schemas.microsoft.com/office/drawing/2014/chart" uri="{C3380CC4-5D6E-409C-BE32-E72D297353CC}">
                <c16:uniqueId val="{0000000B-A239-405D-9949-D9DC80F79F68}"/>
              </c:ext>
            </c:extLst>
          </c:dPt>
          <c:dPt>
            <c:idx val="6"/>
            <c:bubble3D val="0"/>
            <c:spPr>
              <a:solidFill>
                <a:srgbClr val="00FF00"/>
              </a:solidFill>
            </c:spPr>
            <c:extLst>
              <c:ext xmlns:c16="http://schemas.microsoft.com/office/drawing/2014/chart" uri="{C3380CC4-5D6E-409C-BE32-E72D297353CC}">
                <c16:uniqueId val="{0000000D-A239-405D-9949-D9DC80F79F68}"/>
              </c:ext>
            </c:extLst>
          </c:dPt>
          <c:dPt>
            <c:idx val="7"/>
            <c:bubble3D val="0"/>
            <c:spPr>
              <a:solidFill>
                <a:srgbClr val="C00000"/>
              </a:solidFill>
            </c:spPr>
            <c:extLst>
              <c:ext xmlns:c16="http://schemas.microsoft.com/office/drawing/2014/chart" uri="{C3380CC4-5D6E-409C-BE32-E72D297353CC}">
                <c16:uniqueId val="{0000000F-A239-405D-9949-D9DC80F79F68}"/>
              </c:ext>
            </c:extLst>
          </c:dPt>
          <c:dPt>
            <c:idx val="8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11-A239-405D-9949-D9DC80F79F68}"/>
              </c:ext>
            </c:extLst>
          </c:dPt>
          <c:dLbls>
            <c:dLbl>
              <c:idx val="0"/>
              <c:layout>
                <c:manualLayout>
                  <c:x val="1.1615561228026563E-2"/>
                  <c:y val="-1.8540071780865489E-2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Здравоохранение</a:t>
                    </a:r>
                  </a:p>
                  <a:p>
                    <a:r>
                      <a:rPr lang="ru-RU" dirty="0"/>
                      <a:t>15 965,1 тыс. рублей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239-405D-9949-D9DC80F79F68}"/>
                </c:ext>
              </c:extLst>
            </c:dLbl>
            <c:dLbl>
              <c:idx val="1"/>
              <c:layout>
                <c:manualLayout>
                  <c:x val="2.7783133444539112E-2"/>
                  <c:y val="-0.10752015208186748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 Физкультура</a:t>
                    </a:r>
                  </a:p>
                  <a:p>
                    <a:r>
                      <a:rPr lang="ru-RU" dirty="0"/>
                      <a:t>1 831,2 тыс. рублей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239-405D-9949-D9DC80F79F68}"/>
                </c:ext>
              </c:extLst>
            </c:dLbl>
            <c:dLbl>
              <c:idx val="2"/>
              <c:layout>
                <c:manualLayout>
                  <c:x val="3.3576776460607478E-2"/>
                  <c:y val="-6.1968122441391583E-2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Культура </a:t>
                    </a:r>
                  </a:p>
                  <a:p>
                    <a:r>
                      <a:rPr lang="ru-RU" dirty="0"/>
                      <a:t>2 164,6 тыс. рублей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239-405D-9949-D9DC80F79F68}"/>
                </c:ext>
              </c:extLst>
            </c:dLbl>
            <c:dLbl>
              <c:idx val="3"/>
              <c:layout>
                <c:manualLayout>
                  <c:x val="-0.16877438484868362"/>
                  <c:y val="-4.9652850068652539E-3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Образование</a:t>
                    </a:r>
                  </a:p>
                  <a:p>
                    <a:r>
                      <a:rPr lang="ru-RU" dirty="0"/>
                      <a:t>27 723,3 тыс. рублей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A239-405D-9949-D9DC80F79F68}"/>
                </c:ext>
              </c:extLst>
            </c:dLbl>
            <c:dLbl>
              <c:idx val="4"/>
              <c:layout>
                <c:manualLayout>
                  <c:x val="0"/>
                  <c:y val="6.814181140367119E-2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Социальная политика</a:t>
                    </a:r>
                  </a:p>
                  <a:p>
                    <a:r>
                      <a:rPr lang="ru-RU" dirty="0"/>
                      <a:t>2 659,3 тыс. рублей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A239-405D-9949-D9DC80F79F68}"/>
                </c:ext>
              </c:extLst>
            </c:dLbl>
            <c:dLbl>
              <c:idx val="5"/>
              <c:layout>
                <c:manualLayout>
                  <c:x val="-5.6526511685912932E-2"/>
                  <c:y val="-2.4257340287312853E-2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Национальная экономика</a:t>
                    </a:r>
                  </a:p>
                  <a:p>
                    <a:r>
                      <a:rPr lang="ru-RU" dirty="0"/>
                      <a:t>2 105,1 тыс. рублей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A239-405D-9949-D9DC80F79F68}"/>
                </c:ext>
              </c:extLst>
            </c:dLbl>
            <c:dLbl>
              <c:idx val="6"/>
              <c:layout>
                <c:manualLayout>
                  <c:x val="8.9794390879878519E-3"/>
                  <c:y val="-8.0652921280351578E-2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Жилищно-коммунальные</a:t>
                    </a:r>
                    <a:r>
                      <a:rPr lang="ru-RU" baseline="0" dirty="0"/>
                      <a:t> услуги и жилищное строительство</a:t>
                    </a:r>
                  </a:p>
                  <a:p>
                    <a:r>
                      <a:rPr lang="ru-RU" dirty="0"/>
                      <a:t>12 011,1</a:t>
                    </a:r>
                    <a:r>
                      <a:rPr lang="ru-RU" baseline="0" dirty="0"/>
                      <a:t> </a:t>
                    </a:r>
                    <a:r>
                      <a:rPr lang="ru-RU" dirty="0"/>
                      <a:t>тыс. рублей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A239-405D-9949-D9DC80F79F68}"/>
                </c:ext>
              </c:extLst>
            </c:dLbl>
            <c:dLbl>
              <c:idx val="7"/>
              <c:layout>
                <c:manualLayout>
                  <c:x val="9.5978468809823109E-2"/>
                  <c:y val="-4.3726043405758495E-2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Общегосударственная</a:t>
                    </a:r>
                    <a:r>
                      <a:rPr lang="ru-RU" baseline="0" dirty="0"/>
                      <a:t> деятельность</a:t>
                    </a:r>
                  </a:p>
                  <a:p>
                    <a:r>
                      <a:rPr lang="ru-RU" dirty="0"/>
                      <a:t>5 353,0 тыс. рублей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A239-405D-9949-D9DC80F79F68}"/>
                </c:ext>
              </c:extLst>
            </c:dLbl>
            <c:dLbl>
              <c:idx val="8"/>
              <c:layout>
                <c:manualLayout>
                  <c:x val="0.10256977444870749"/>
                  <c:y val="-1.1671727562743843E-2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Прочие отрасли</a:t>
                    </a:r>
                  </a:p>
                  <a:p>
                    <a:r>
                      <a:rPr lang="ru-RU" dirty="0"/>
                      <a:t>72,8 тыс.рублей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A239-405D-9949-D9DC80F79F6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BY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(Лист1!$A$7:$A$11,Лист1!$A$13:$A$14,Лист1!$A$15,Лист1!$A$16)</c:f>
              <c:strCache>
                <c:ptCount val="9"/>
                <c:pt idx="0">
                  <c:v>Здравоохранение</c:v>
                </c:pt>
                <c:pt idx="1">
                  <c:v>Физкультура</c:v>
                </c:pt>
                <c:pt idx="2">
                  <c:v>Культура</c:v>
                </c:pt>
                <c:pt idx="3">
                  <c:v>Образование</c:v>
                </c:pt>
                <c:pt idx="4">
                  <c:v>Социальная политика</c:v>
                </c:pt>
                <c:pt idx="5">
                  <c:v>Национальная экономика</c:v>
                </c:pt>
                <c:pt idx="6">
                  <c:v>Жилищно-коммунальные услуги и жилищное строительство</c:v>
                </c:pt>
                <c:pt idx="7">
                  <c:v>Общегосударственная деятельность</c:v>
                </c:pt>
                <c:pt idx="8">
                  <c:v>Прочие отрасли</c:v>
                </c:pt>
              </c:strCache>
            </c:strRef>
          </c:cat>
          <c:val>
            <c:numRef>
              <c:f>(Лист1!$B$7:$B$11,Лист1!$B$13:$B$14,Лист1!$B$15,Лист1!$B$16)</c:f>
              <c:numCache>
                <c:formatCode>#,##0.0</c:formatCode>
                <c:ptCount val="9"/>
                <c:pt idx="0">
                  <c:v>15965.1</c:v>
                </c:pt>
                <c:pt idx="1">
                  <c:v>1831.2</c:v>
                </c:pt>
                <c:pt idx="2">
                  <c:v>2164.6</c:v>
                </c:pt>
                <c:pt idx="3">
                  <c:v>27723.3</c:v>
                </c:pt>
                <c:pt idx="4">
                  <c:v>2659.3</c:v>
                </c:pt>
                <c:pt idx="5">
                  <c:v>2105.1</c:v>
                </c:pt>
                <c:pt idx="6">
                  <c:v>12011.14</c:v>
                </c:pt>
                <c:pt idx="7">
                  <c:v>5353</c:v>
                </c:pt>
                <c:pt idx="8">
                  <c:v>72.8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A239-405D-9949-D9DC80F79F6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spPr>
    <a:ln>
      <a:noFill/>
    </a:ln>
  </c:spPr>
  <c:externalData r:id="rId2">
    <c:autoUpdate val="0"/>
  </c:externalData>
  <c:userShapes r:id="rId3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/>
          <a:lstStyle/>
          <a:p>
            <a:pPr>
              <a:defRPr sz="2000">
                <a:latin typeface="Times New Roman" pitchFamily="18" charset="0"/>
                <a:cs typeface="Times New Roman" pitchFamily="18" charset="0"/>
              </a:defRPr>
            </a:pPr>
            <a:r>
              <a:rPr lang="ru-RU" sz="1800" b="1" dirty="0">
                <a:effectLst/>
              </a:rPr>
              <a:t>ВЫПОЛНЕНИЕ</a:t>
            </a:r>
            <a:r>
              <a:rPr lang="ru-RU" sz="1800" b="1" baseline="0" dirty="0">
                <a:effectLst/>
              </a:rPr>
              <a:t> МЕРОПРИЯТИЙ ПО ЭКОНОМИИ БЮДЖЕТНЫХ СРЕДСТВ ПО ОТРАСЛЯМ БЮДЖЕТНОЙ СФЕРЫ </a:t>
            </a:r>
          </a:p>
          <a:p>
            <a:pPr>
              <a:defRPr sz="2000">
                <a:latin typeface="Times New Roman" pitchFamily="18" charset="0"/>
                <a:cs typeface="Times New Roman" pitchFamily="18" charset="0"/>
              </a:defRPr>
            </a:pPr>
            <a:r>
              <a:rPr lang="ru-RU" sz="1800" b="1" baseline="0" dirty="0">
                <a:effectLst/>
              </a:rPr>
              <a:t>ГОРЕЦКОГО РАЙОНА </a:t>
            </a:r>
            <a:endParaRPr lang="ru-RU" sz="1800" dirty="0">
              <a:effectLst/>
            </a:endParaRPr>
          </a:p>
        </c:rich>
      </c:tx>
      <c:layout>
        <c:manualLayout>
          <c:xMode val="edge"/>
          <c:yMode val="edge"/>
          <c:x val="0.19942027279043326"/>
          <c:y val="2.2992572910873119E-2"/>
        </c:manualLayout>
      </c:layout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9.3486021387616358E-2"/>
          <c:y val="6.50757297164926E-2"/>
          <c:w val="0.88425894199687838"/>
          <c:h val="0.82516529876303213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'Таблица в тысячах'!$B$2:$C$2</c:f>
              <c:strCache>
                <c:ptCount val="1"/>
                <c:pt idx="0">
                  <c:v> 2025 год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Lbls>
            <c:dLbl>
              <c:idx val="0"/>
              <c:layout>
                <c:manualLayout>
                  <c:x val="5.5954718290166412E-3"/>
                  <c:y val="-1.46405657626129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962-4668-B2E5-8792350793F8}"/>
                </c:ext>
              </c:extLst>
            </c:dLbl>
            <c:dLbl>
              <c:idx val="1"/>
              <c:layout>
                <c:manualLayout>
                  <c:x val="2.7325405451461421E-3"/>
                  <c:y val="-1.67320275215503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962-4668-B2E5-8792350793F8}"/>
                </c:ext>
              </c:extLst>
            </c:dLbl>
            <c:dLbl>
              <c:idx val="2"/>
              <c:layout>
                <c:manualLayout>
                  <c:x val="1.366270272573071E-3"/>
                  <c:y val="-1.464085345197702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962-4668-B2E5-8792350793F8}"/>
                </c:ext>
              </c:extLst>
            </c:dLbl>
            <c:dLbl>
              <c:idx val="3"/>
              <c:layout>
                <c:manualLayout>
                  <c:x val="5.4650810902922842E-3"/>
                  <c:y val="-1.25490206411627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962-4668-B2E5-8792350793F8}"/>
                </c:ext>
              </c:extLst>
            </c:dLbl>
            <c:dLbl>
              <c:idx val="4"/>
              <c:layout>
                <c:manualLayout>
                  <c:x val="-2.7325405451461421E-3"/>
                  <c:y val="-1.045751720096894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A962-4668-B2E5-8792350793F8}"/>
                </c:ext>
              </c:extLst>
            </c:dLbl>
            <c:dLbl>
              <c:idx val="5"/>
              <c:layout>
                <c:manualLayout>
                  <c:x val="5.4569858930869257E-3"/>
                  <c:y val="-1.04574429905545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962-4668-B2E5-8792350793F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>
                    <a:latin typeface="Times New Roman" pitchFamily="18" charset="0"/>
                    <a:cs typeface="Times New Roman" pitchFamily="18" charset="0"/>
                  </a:defRPr>
                </a:pPr>
                <a:endParaRPr lang="ru-BY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'Таблица в тысячах'!$A$5:$A$10</c:f>
              <c:strCache>
                <c:ptCount val="6"/>
                <c:pt idx="0">
                  <c:v>Образование</c:v>
                </c:pt>
                <c:pt idx="1">
                  <c:v>Культура</c:v>
                </c:pt>
                <c:pt idx="2">
                  <c:v>Здравоохранение</c:v>
                </c:pt>
                <c:pt idx="3">
                  <c:v>Физкультура</c:v>
                </c:pt>
                <c:pt idx="4">
                  <c:v>Социальная политика</c:v>
                </c:pt>
                <c:pt idx="5">
                  <c:v>Прочие</c:v>
                </c:pt>
              </c:strCache>
            </c:strRef>
          </c:cat>
          <c:val>
            <c:numRef>
              <c:f>'Таблица в тысячах'!$B$5:$B$10</c:f>
              <c:numCache>
                <c:formatCode>0.0</c:formatCode>
                <c:ptCount val="6"/>
                <c:pt idx="0">
                  <c:v>353.00927000000001</c:v>
                </c:pt>
                <c:pt idx="1">
                  <c:v>11.316040000000001</c:v>
                </c:pt>
                <c:pt idx="2">
                  <c:v>50.84404</c:v>
                </c:pt>
                <c:pt idx="3">
                  <c:v>28.99784</c:v>
                </c:pt>
                <c:pt idx="4">
                  <c:v>3.9299200000000001</c:v>
                </c:pt>
                <c:pt idx="5">
                  <c:v>62.536499999999997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A962-4668-B2E5-8792350793F8}"/>
            </c:ext>
          </c:extLst>
        </c:ser>
        <c:ser>
          <c:idx val="2"/>
          <c:order val="1"/>
          <c:tx>
            <c:strRef>
              <c:f>'Таблица в тысячах'!$D$2:$E$2</c:f>
              <c:strCache>
                <c:ptCount val="1"/>
                <c:pt idx="0">
                  <c:v> 2026 год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Lbls>
            <c:dLbl>
              <c:idx val="0"/>
              <c:layout>
                <c:manualLayout>
                  <c:x val="1.2417540199306628E-2"/>
                  <c:y val="-1.923155438903470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A962-4668-B2E5-8792350793F8}"/>
                </c:ext>
              </c:extLst>
            </c:dLbl>
            <c:dLbl>
              <c:idx val="1"/>
              <c:layout>
                <c:manualLayout>
                  <c:x val="1.2296432453157639E-2"/>
                  <c:y val="-1.67428967520269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A962-4668-B2E5-8792350793F8}"/>
                </c:ext>
              </c:extLst>
            </c:dLbl>
            <c:dLbl>
              <c:idx val="2"/>
              <c:layout>
                <c:manualLayout>
                  <c:x val="3.8725936272316682E-3"/>
                  <c:y val="-6.284485272674248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A962-4668-B2E5-8792350793F8}"/>
                </c:ext>
              </c:extLst>
            </c:dLbl>
            <c:dLbl>
              <c:idx val="3"/>
              <c:layout>
                <c:manualLayout>
                  <c:x val="1.366270272573071E-2"/>
                  <c:y val="-1.046953922861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A962-4668-B2E5-8792350793F8}"/>
                </c:ext>
              </c:extLst>
            </c:dLbl>
            <c:dLbl>
              <c:idx val="4"/>
              <c:layout>
                <c:manualLayout>
                  <c:x val="1.63940598871762E-2"/>
                  <c:y val="-4.191735201830905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A962-4668-B2E5-8792350793F8}"/>
                </c:ext>
              </c:extLst>
            </c:dLbl>
            <c:dLbl>
              <c:idx val="5"/>
              <c:layout>
                <c:manualLayout>
                  <c:x val="1.0930484921593937E-2"/>
                  <c:y val="-6.288673257262992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A962-4668-B2E5-8792350793F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>
                    <a:latin typeface="Times New Roman" pitchFamily="18" charset="0"/>
                    <a:cs typeface="Times New Roman" pitchFamily="18" charset="0"/>
                  </a:defRPr>
                </a:pPr>
                <a:endParaRPr lang="ru-BY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'Таблица в тысячах'!$A$5:$A$10</c:f>
              <c:strCache>
                <c:ptCount val="6"/>
                <c:pt idx="0">
                  <c:v>Образование</c:v>
                </c:pt>
                <c:pt idx="1">
                  <c:v>Культура</c:v>
                </c:pt>
                <c:pt idx="2">
                  <c:v>Здравоохранение</c:v>
                </c:pt>
                <c:pt idx="3">
                  <c:v>Физкультура</c:v>
                </c:pt>
                <c:pt idx="4">
                  <c:v>Социальная политика</c:v>
                </c:pt>
                <c:pt idx="5">
                  <c:v>Прочие</c:v>
                </c:pt>
              </c:strCache>
            </c:strRef>
          </c:cat>
          <c:val>
            <c:numRef>
              <c:f>'Таблица в тысячах'!$D$5:$D$10</c:f>
              <c:numCache>
                <c:formatCode>_-* #,##0.0_р_._-;\-* #,##0.0_р_._-;_-* "-"??_р_._-;_-@_-</c:formatCode>
                <c:ptCount val="6"/>
                <c:pt idx="0" formatCode="0.0">
                  <c:v>346.88312999999999</c:v>
                </c:pt>
                <c:pt idx="1">
                  <c:v>39.228400000000001</c:v>
                </c:pt>
                <c:pt idx="2">
                  <c:v>55.518519999999995</c:v>
                </c:pt>
                <c:pt idx="3">
                  <c:v>23.637919999999998</c:v>
                </c:pt>
                <c:pt idx="4">
                  <c:v>22.615770000000001</c:v>
                </c:pt>
                <c:pt idx="5">
                  <c:v>75.817429999999987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A962-4668-B2E5-8792350793F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cylinder"/>
        <c:axId val="105298176"/>
        <c:axId val="106557440"/>
        <c:axId val="0"/>
      </c:bar3DChart>
      <c:catAx>
        <c:axId val="10529817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Times New Roman" pitchFamily="18" charset="0"/>
                <a:cs typeface="Times New Roman" pitchFamily="18" charset="0"/>
              </a:defRPr>
            </a:pPr>
            <a:endParaRPr lang="ru-BY"/>
          </a:p>
        </c:txPr>
        <c:crossAx val="106557440"/>
        <c:crosses val="autoZero"/>
        <c:auto val="1"/>
        <c:lblAlgn val="ctr"/>
        <c:lblOffset val="100"/>
        <c:noMultiLvlLbl val="0"/>
      </c:catAx>
      <c:valAx>
        <c:axId val="106557440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100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r>
                  <a:rPr lang="ru-RU" sz="11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тыс. руб.</a:t>
                </a:r>
              </a:p>
            </c:rich>
          </c:tx>
          <c:overlay val="0"/>
        </c:title>
        <c:numFmt formatCode="0.0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ru-BY"/>
          </a:p>
        </c:txPr>
        <c:crossAx val="10529817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8256225037595695"/>
          <c:y val="0.27967089530475353"/>
          <c:w val="0.1175584954551077"/>
          <c:h val="7.3425780110819475E-2"/>
        </c:manualLayout>
      </c:layout>
      <c:overlay val="0"/>
      <c:txPr>
        <a:bodyPr/>
        <a:lstStyle/>
        <a:p>
          <a:pPr>
            <a:defRPr sz="1400">
              <a:latin typeface="Times New Roman" pitchFamily="18" charset="0"/>
              <a:cs typeface="Times New Roman" pitchFamily="18" charset="0"/>
            </a:defRPr>
          </a:pPr>
          <a:endParaRPr lang="ru-BY"/>
        </a:p>
      </c:tx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solidFill>
          <a:schemeClr val="bg1"/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6.6817552287034024E-2"/>
          <c:y val="2.7081353100684286E-2"/>
          <c:w val="0.91674124249847944"/>
          <c:h val="0.7479645608649793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1 полугодие 2025 г.</c:v>
                </c:pt>
              </c:strCache>
            </c:strRef>
          </c:tx>
          <c:spPr>
            <a:solidFill>
              <a:srgbClr val="FF6699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8.9678712723068443E-3"/>
                  <c:y val="-9.7982082923570909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BY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9226404222506341E-2"/>
                      <c:h val="3.8681573103674344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F171-4738-B030-533AE120E10A}"/>
                </c:ext>
              </c:extLst>
            </c:dLbl>
            <c:dLbl>
              <c:idx val="1"/>
              <c:layout>
                <c:manualLayout>
                  <c:x val="-4.4839650584963253E-3"/>
                  <c:y val="-1.30643920222856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171-4738-B030-533AE120E10A}"/>
                </c:ext>
              </c:extLst>
            </c:dLbl>
            <c:dLbl>
              <c:idx val="3"/>
              <c:layout>
                <c:manualLayout>
                  <c:x val="2.9893100389975502E-3"/>
                  <c:y val="-8.709594681523725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F171-4738-B030-533AE120E10A}"/>
                </c:ext>
              </c:extLst>
            </c:dLbl>
            <c:dLbl>
              <c:idx val="4"/>
              <c:layout>
                <c:manualLayout>
                  <c:x val="1.1957240155990201E-2"/>
                  <c:y val="-1.088699335190473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F171-4738-B030-533AE120E10A}"/>
                </c:ext>
              </c:extLst>
            </c:dLbl>
            <c:dLbl>
              <c:idx val="5"/>
              <c:layout>
                <c:manualLayout>
                  <c:x val="2.9893100389974405E-3"/>
                  <c:y val="-4.35479734076194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F171-4738-B030-533AE120E10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BY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Лист1!$A$2:$A$7</c:f>
              <c:strCache>
                <c:ptCount val="6"/>
                <c:pt idx="0">
                  <c:v>Здравоохранение</c:v>
                </c:pt>
                <c:pt idx="1">
                  <c:v>Сельское хозяйство</c:v>
                </c:pt>
                <c:pt idx="2">
                  <c:v>Физкультура</c:v>
                </c:pt>
                <c:pt idx="3">
                  <c:v>Культура</c:v>
                </c:pt>
                <c:pt idx="4">
                  <c:v>Образование</c:v>
                </c:pt>
                <c:pt idx="5">
                  <c:v>Социальная политика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 formatCode="0.0">
                  <c:v>554</c:v>
                </c:pt>
                <c:pt idx="1">
                  <c:v>319.60000000000002</c:v>
                </c:pt>
                <c:pt idx="2">
                  <c:v>158.19999999999999</c:v>
                </c:pt>
                <c:pt idx="3">
                  <c:v>87.8</c:v>
                </c:pt>
                <c:pt idx="4">
                  <c:v>147</c:v>
                </c:pt>
                <c:pt idx="5">
                  <c:v>49.9</c:v>
                </c:pt>
              </c:numCache>
            </c:numRef>
          </c:val>
          <c:shape val="cylinder"/>
          <c:extLst>
            <c:ext xmlns:c16="http://schemas.microsoft.com/office/drawing/2014/chart" uri="{C3380CC4-5D6E-409C-BE32-E72D297353CC}">
              <c16:uniqueId val="{00000000-4E64-44C1-90E8-7547400FE052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план 1 полугодие 2026 г.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4946550194987478E-3"/>
                  <c:y val="-1.08869933519046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F171-4738-B030-533AE120E10A}"/>
                </c:ext>
              </c:extLst>
            </c:dLbl>
            <c:dLbl>
              <c:idx val="1"/>
              <c:layout>
                <c:manualLayout>
                  <c:x val="-5.9786200779951004E-3"/>
                  <c:y val="-2.17739867038093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F171-4738-B030-533AE120E10A}"/>
                </c:ext>
              </c:extLst>
            </c:dLbl>
            <c:dLbl>
              <c:idx val="2"/>
              <c:layout>
                <c:manualLayout>
                  <c:x val="5.9786200779951004E-3"/>
                  <c:y val="-1.74191893630475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171-4738-B030-533AE120E10A}"/>
                </c:ext>
              </c:extLst>
            </c:dLbl>
            <c:dLbl>
              <c:idx val="3"/>
              <c:layout>
                <c:manualLayout>
                  <c:x val="-5.9786200779951004E-3"/>
                  <c:y val="-1.30643920222856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F171-4738-B030-533AE120E10A}"/>
                </c:ext>
              </c:extLst>
            </c:dLbl>
            <c:dLbl>
              <c:idx val="4"/>
              <c:layout>
                <c:manualLayout>
                  <c:x val="1.3451895175488976E-2"/>
                  <c:y val="-8.709594681523725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F171-4738-B030-533AE120E10A}"/>
                </c:ext>
              </c:extLst>
            </c:dLbl>
            <c:dLbl>
              <c:idx val="5"/>
              <c:layout>
                <c:manualLayout>
                  <c:x val="4.4839650584963253E-3"/>
                  <c:y val="-2.61287840445712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F171-4738-B030-533AE120E10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BY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Лист1!$A$2:$A$7</c:f>
              <c:strCache>
                <c:ptCount val="6"/>
                <c:pt idx="0">
                  <c:v>Здравоохранение</c:v>
                </c:pt>
                <c:pt idx="1">
                  <c:v>Сельское хозяйство</c:v>
                </c:pt>
                <c:pt idx="2">
                  <c:v>Физкультура</c:v>
                </c:pt>
                <c:pt idx="3">
                  <c:v>Культура</c:v>
                </c:pt>
                <c:pt idx="4">
                  <c:v>Образование</c:v>
                </c:pt>
                <c:pt idx="5">
                  <c:v>Социальная политика</c:v>
                </c:pt>
              </c:strCache>
            </c:strRef>
          </c:cat>
          <c:val>
            <c:numRef>
              <c:f>Лист1!$C$2:$C$7</c:f>
              <c:numCache>
                <c:formatCode>0.0</c:formatCode>
                <c:ptCount val="6"/>
                <c:pt idx="0" formatCode="General">
                  <c:v>580.9</c:v>
                </c:pt>
                <c:pt idx="1">
                  <c:v>341</c:v>
                </c:pt>
                <c:pt idx="2" formatCode="General">
                  <c:v>168.1</c:v>
                </c:pt>
                <c:pt idx="3">
                  <c:v>112.4</c:v>
                </c:pt>
                <c:pt idx="4" formatCode="General">
                  <c:v>102</c:v>
                </c:pt>
                <c:pt idx="5" formatCode="General">
                  <c:v>51.8</c:v>
                </c:pt>
              </c:numCache>
            </c:numRef>
          </c:val>
          <c:shape val="cylinder"/>
          <c:extLst>
            <c:ext xmlns:c16="http://schemas.microsoft.com/office/drawing/2014/chart" uri="{C3380CC4-5D6E-409C-BE32-E72D297353CC}">
              <c16:uniqueId val="{00000001-4E64-44C1-90E8-7547400FE052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1 полугодие 2026 год</c:v>
                </c:pt>
              </c:strCache>
            </c:strRef>
          </c:tx>
          <c:spPr>
            <a:solidFill>
              <a:srgbClr val="FF9933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3451895175488976E-2"/>
                  <c:y val="-1.959658803342838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171-4738-B030-533AE120E10A}"/>
                </c:ext>
              </c:extLst>
            </c:dLbl>
            <c:dLbl>
              <c:idx val="1"/>
              <c:layout>
                <c:manualLayout>
                  <c:x val="2.9893100389975502E-3"/>
                  <c:y val="-1.74191893630474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F171-4738-B030-533AE120E10A}"/>
                </c:ext>
              </c:extLst>
            </c:dLbl>
            <c:dLbl>
              <c:idx val="2"/>
              <c:layout>
                <c:manualLayout>
                  <c:x val="2.8398445370476672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F171-4738-B030-533AE120E10A}"/>
                </c:ext>
              </c:extLst>
            </c:dLbl>
            <c:dLbl>
              <c:idx val="3"/>
              <c:layout>
                <c:manualLayout>
                  <c:x val="7.4732750974938755E-3"/>
                  <c:y val="-1.08869933519046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171-4738-B030-533AE120E10A}"/>
                </c:ext>
              </c:extLst>
            </c:dLbl>
            <c:dLbl>
              <c:idx val="4"/>
              <c:layout>
                <c:manualLayout>
                  <c:x val="1.4946550194987751E-2"/>
                  <c:y val="-6.532196011142874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171-4738-B030-533AE120E10A}"/>
                </c:ext>
              </c:extLst>
            </c:dLbl>
            <c:dLbl>
              <c:idx val="5"/>
              <c:layout>
                <c:manualLayout>
                  <c:x val="1.4946550194987642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171-4738-B030-533AE120E10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BY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Лист1!$A$2:$A$7</c:f>
              <c:strCache>
                <c:ptCount val="6"/>
                <c:pt idx="0">
                  <c:v>Здравоохранение</c:v>
                </c:pt>
                <c:pt idx="1">
                  <c:v>Сельское хозяйство</c:v>
                </c:pt>
                <c:pt idx="2">
                  <c:v>Физкультура</c:v>
                </c:pt>
                <c:pt idx="3">
                  <c:v>Культура</c:v>
                </c:pt>
                <c:pt idx="4">
                  <c:v>Образование</c:v>
                </c:pt>
                <c:pt idx="5">
                  <c:v>Социальная политика</c:v>
                </c:pt>
              </c:strCache>
            </c:strRef>
          </c:cat>
          <c:val>
            <c:numRef>
              <c:f>Лист1!$D$2:$D$7</c:f>
              <c:numCache>
                <c:formatCode>0.0</c:formatCode>
                <c:ptCount val="6"/>
                <c:pt idx="0" formatCode="General">
                  <c:v>628.29999999999995</c:v>
                </c:pt>
                <c:pt idx="1">
                  <c:v>301.89999999999998</c:v>
                </c:pt>
                <c:pt idx="2" formatCode="General">
                  <c:v>173.9</c:v>
                </c:pt>
                <c:pt idx="3">
                  <c:v>145.5</c:v>
                </c:pt>
                <c:pt idx="4" formatCode="General">
                  <c:v>140.80000000000001</c:v>
                </c:pt>
                <c:pt idx="5" formatCode="General">
                  <c:v>50.9</c:v>
                </c:pt>
              </c:numCache>
            </c:numRef>
          </c:val>
          <c:shape val="cylinder"/>
          <c:extLst>
            <c:ext xmlns:c16="http://schemas.microsoft.com/office/drawing/2014/chart" uri="{C3380CC4-5D6E-409C-BE32-E72D297353CC}">
              <c16:uniqueId val="{00000002-4E64-44C1-90E8-7547400FE05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50959744"/>
        <c:axId val="450960072"/>
        <c:axId val="0"/>
      </c:bar3DChart>
      <c:catAx>
        <c:axId val="4509597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accent5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BY"/>
          </a:p>
        </c:txPr>
        <c:crossAx val="450960072"/>
        <c:crosses val="autoZero"/>
        <c:auto val="1"/>
        <c:lblAlgn val="ctr"/>
        <c:lblOffset val="100"/>
        <c:noMultiLvlLbl val="0"/>
      </c:catAx>
      <c:valAx>
        <c:axId val="4509600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accent6"/>
              </a:solidFill>
              <a:round/>
            </a:ln>
            <a:effectLst/>
          </c:spPr>
        </c:majorGridlines>
        <c:numFmt formatCode="#,##0.0" sourceLinked="0"/>
        <c:majorTickMark val="none"/>
        <c:minorTickMark val="none"/>
        <c:tickLblPos val="nextTo"/>
        <c:spPr>
          <a:noFill/>
          <a:ln>
            <a:solidFill>
              <a:schemeClr val="accent5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BY"/>
          </a:p>
        </c:txPr>
        <c:crossAx val="4509597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2564425974530966"/>
          <c:y val="0.25919479454271882"/>
          <c:w val="0.25087185282395258"/>
          <c:h val="0.1862143918165471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BY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BY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0.74236</cdr:x>
      <cdr:y>0.16695</cdr:y>
    </cdr:from>
    <cdr:to>
      <cdr:x>0.90389</cdr:x>
      <cdr:y>0.35677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820991" y="916711"/>
          <a:ext cx="1268976" cy="108371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ru-RU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ВСЕГО:</a:t>
          </a:r>
        </a:p>
        <a:p xmlns:a="http://schemas.openxmlformats.org/drawingml/2006/main">
          <a:pPr algn="ctr"/>
          <a:r>
            <a:rPr lang="ru-RU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31 725,1</a:t>
          </a:r>
        </a:p>
        <a:p xmlns:a="http://schemas.openxmlformats.org/drawingml/2006/main">
          <a:pPr algn="ctr"/>
          <a:r>
            <a:rPr lang="ru-RU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тыс.рублей</a:t>
          </a:r>
        </a:p>
      </cdr:txBody>
    </cdr:sp>
  </cdr:relSizeAnchor>
  <cdr:relSizeAnchor xmlns:cdr="http://schemas.openxmlformats.org/drawingml/2006/chartDrawing">
    <cdr:from>
      <cdr:x>0.33463</cdr:x>
      <cdr:y>0.626</cdr:y>
    </cdr:from>
    <cdr:to>
      <cdr:x>0.42591</cdr:x>
      <cdr:y>0.67257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3059832" y="4293096"/>
          <a:ext cx="834664" cy="31937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19,5 %</a:t>
          </a:r>
        </a:p>
      </cdr:txBody>
    </cdr:sp>
  </cdr:relSizeAnchor>
  <cdr:relSizeAnchor xmlns:cdr="http://schemas.openxmlformats.org/drawingml/2006/chartDrawing">
    <cdr:from>
      <cdr:x>0.20863</cdr:x>
      <cdr:y>0.47348</cdr:y>
    </cdr:from>
    <cdr:to>
      <cdr:x>0.30303</cdr:x>
      <cdr:y>0.52652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1907704" y="3247126"/>
          <a:ext cx="863193" cy="36374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8</a:t>
          </a:r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,2 %</a:t>
          </a:r>
        </a:p>
      </cdr:txBody>
    </cdr:sp>
  </cdr:relSizeAnchor>
  <cdr:relSizeAnchor xmlns:cdr="http://schemas.openxmlformats.org/drawingml/2006/chartDrawing">
    <cdr:from>
      <cdr:x>0.24013</cdr:x>
      <cdr:y>0.395</cdr:y>
    </cdr:from>
    <cdr:to>
      <cdr:x>0.31937</cdr:x>
      <cdr:y>0.44003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2195736" y="2708920"/>
          <a:ext cx="724570" cy="30881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5,6 %</a:t>
          </a:r>
        </a:p>
      </cdr:txBody>
    </cdr:sp>
  </cdr:relSizeAnchor>
  <cdr:relSizeAnchor xmlns:cdr="http://schemas.openxmlformats.org/drawingml/2006/chartDrawing">
    <cdr:from>
      <cdr:x>0.27163</cdr:x>
      <cdr:y>0.3635</cdr:y>
    </cdr:from>
    <cdr:to>
      <cdr:x>0.35461</cdr:x>
      <cdr:y>0.42848</cdr:y>
    </cdr:to>
    <cdr:sp macro="" textlink="">
      <cdr:nvSpPr>
        <cdr:cNvPr id="7" name="TextBox 6"/>
        <cdr:cNvSpPr txBox="1"/>
      </cdr:nvSpPr>
      <cdr:spPr>
        <a:xfrm xmlns:a="http://schemas.openxmlformats.org/drawingml/2006/main">
          <a:off x="2483768" y="2492896"/>
          <a:ext cx="758769" cy="44563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1,</a:t>
          </a:r>
          <a:r>
            <a:rPr lang="en-US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1</a:t>
          </a:r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 %</a:t>
          </a:r>
        </a:p>
      </cdr:txBody>
    </cdr:sp>
  </cdr:relSizeAnchor>
  <cdr:relSizeAnchor xmlns:cdr="http://schemas.openxmlformats.org/drawingml/2006/chartDrawing">
    <cdr:from>
      <cdr:x>0.374</cdr:x>
      <cdr:y>0.332</cdr:y>
    </cdr:from>
    <cdr:to>
      <cdr:x>0.47028</cdr:x>
      <cdr:y>0.39513</cdr:y>
    </cdr:to>
    <cdr:sp macro="" textlink="">
      <cdr:nvSpPr>
        <cdr:cNvPr id="8" name="TextBox 7"/>
        <cdr:cNvSpPr txBox="1"/>
      </cdr:nvSpPr>
      <cdr:spPr>
        <a:xfrm xmlns:a="http://schemas.openxmlformats.org/drawingml/2006/main">
          <a:off x="3419872" y="2276872"/>
          <a:ext cx="880384" cy="43294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12</a:t>
          </a:r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,7</a:t>
          </a:r>
          <a:r>
            <a:rPr lang="ru-RU" sz="140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 %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0.67325</cdr:x>
      <cdr:y>0.4685</cdr:y>
    </cdr:from>
    <cdr:to>
      <cdr:x>0.75988</cdr:x>
      <cdr:y>0.5315</cdr:y>
    </cdr:to>
    <cdr:sp macro="" textlink="">
      <cdr:nvSpPr>
        <cdr:cNvPr id="9" name="TextBox 8">
          <a:extLst xmlns:a="http://schemas.openxmlformats.org/drawingml/2006/main">
            <a:ext uri="{FF2B5EF4-FFF2-40B4-BE49-F238E27FC236}">
              <a16:creationId xmlns:a16="http://schemas.microsoft.com/office/drawing/2014/main" id="{DA736FC7-5809-460E-884F-DE3404A30AFD}"/>
            </a:ext>
          </a:extLst>
        </cdr:cNvPr>
        <cdr:cNvSpPr txBox="1"/>
      </cdr:nvSpPr>
      <cdr:spPr>
        <a:xfrm xmlns:a="http://schemas.openxmlformats.org/drawingml/2006/main">
          <a:off x="6156176" y="3212973"/>
          <a:ext cx="792145" cy="43205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52,9 %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0.00301</cdr:x>
      <cdr:y>0</cdr:y>
    </cdr:from>
    <cdr:to>
      <cdr:x>0.99358</cdr:x>
      <cdr:y>0.10417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8015" y="0"/>
          <a:ext cx="9213155" cy="62566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 anchor="ctr"/>
        <a:lstStyle xmlns:a="http://schemas.openxmlformats.org/drawingml/2006/main"/>
        <a:p xmlns:a="http://schemas.openxmlformats.org/drawingml/2006/main">
          <a:pPr algn="ctr"/>
          <a:r>
            <a:rPr lang="ru-RU" sz="1800" b="1" i="0" dirty="0">
              <a:latin typeface="Times New Roman" pitchFamily="18" charset="0"/>
              <a:cs typeface="Times New Roman" pitchFamily="18" charset="0"/>
            </a:rPr>
            <a:t>ПОСТУПЛЕНИЕ СОБСТВЕННЫХ</a:t>
          </a:r>
          <a:r>
            <a:rPr lang="ru-RU" sz="1800" b="1" i="0" baseline="0" dirty="0">
              <a:latin typeface="Times New Roman" pitchFamily="18" charset="0"/>
              <a:cs typeface="Times New Roman" pitchFamily="18" charset="0"/>
            </a:rPr>
            <a:t> ДОХОДНЫХ ИСТОЧНИКОВ </a:t>
          </a:r>
        </a:p>
        <a:p xmlns:a="http://schemas.openxmlformats.org/drawingml/2006/main">
          <a:pPr algn="ctr"/>
          <a:r>
            <a:rPr lang="ru-RU" sz="1800" b="1" i="0" baseline="0" dirty="0">
              <a:latin typeface="Times New Roman" pitchFamily="18" charset="0"/>
              <a:cs typeface="Times New Roman" pitchFamily="18" charset="0"/>
            </a:rPr>
            <a:t>ПО БЮДЖЕТУ ГОРЕЦКОГО РАЙОНА</a:t>
          </a:r>
          <a:endParaRPr lang="ru-RU" sz="1800" b="1" i="0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0.00642</cdr:x>
      <cdr:y>0.0671</cdr:y>
    </cdr:from>
    <cdr:to>
      <cdr:x>0.10074</cdr:x>
      <cdr:y>0.10845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0" y="409575"/>
          <a:ext cx="790576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200">
              <a:latin typeface="Times New Roman" panose="02020603050405020304" pitchFamily="18" charset="0"/>
              <a:cs typeface="Times New Roman" panose="02020603050405020304" pitchFamily="18" charset="0"/>
            </a:rPr>
            <a:t>тыс.руб</a:t>
          </a:r>
          <a:r>
            <a:rPr lang="ru-RU" sz="1100"/>
            <a:t>.</a:t>
          </a:r>
        </a:p>
      </cdr:txBody>
    </cdr:sp>
  </cdr:relSizeAnchor>
  <cdr:relSizeAnchor xmlns:cdr="http://schemas.openxmlformats.org/drawingml/2006/chartDrawing">
    <cdr:from>
      <cdr:x>0.06325</cdr:x>
      <cdr:y>0.01097</cdr:y>
    </cdr:from>
    <cdr:to>
      <cdr:x>0.99358</cdr:x>
      <cdr:y>0.07526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588308" y="65169"/>
          <a:ext cx="8652861" cy="3832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0.00642</cdr:x>
      <cdr:y>0.0671</cdr:y>
    </cdr:from>
    <cdr:to>
      <cdr:x>0.10074</cdr:x>
      <cdr:y>0.10845</cdr:y>
    </cdr:to>
    <cdr:sp macro="" textlink="">
      <cdr:nvSpPr>
        <cdr:cNvPr id="5" name="TextBox 2"/>
        <cdr:cNvSpPr txBox="1"/>
      </cdr:nvSpPr>
      <cdr:spPr>
        <a:xfrm xmlns:a="http://schemas.openxmlformats.org/drawingml/2006/main">
          <a:off x="0" y="409575"/>
          <a:ext cx="790576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0.15246</cdr:x>
      <cdr:y>0.84959</cdr:y>
    </cdr:from>
    <cdr:to>
      <cdr:x>0.25067</cdr:x>
      <cdr:y>1</cdr:y>
    </cdr:to>
    <cdr:sp macro="" textlink="">
      <cdr:nvSpPr>
        <cdr:cNvPr id="7" name="TextBox 6"/>
        <cdr:cNvSpPr txBox="1"/>
      </cdr:nvSpPr>
      <cdr:spPr>
        <a:xfrm xmlns:a="http://schemas.openxmlformats.org/drawingml/2006/main">
          <a:off x="1419412" y="5313456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0.10231</cdr:x>
      <cdr:y>0.82347</cdr:y>
    </cdr:from>
    <cdr:to>
      <cdr:x>0.20052</cdr:x>
      <cdr:y>0.97389</cdr:y>
    </cdr:to>
    <cdr:sp macro="" textlink="">
      <cdr:nvSpPr>
        <cdr:cNvPr id="8" name="TextBox 7"/>
        <cdr:cNvSpPr txBox="1"/>
      </cdr:nvSpPr>
      <cdr:spPr>
        <a:xfrm xmlns:a="http://schemas.openxmlformats.org/drawingml/2006/main">
          <a:off x="952501" y="5006041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ru-RU" sz="1400">
              <a:latin typeface="Times New Roman" pitchFamily="18" charset="0"/>
              <a:cs typeface="Times New Roman" pitchFamily="18" charset="0"/>
            </a:rPr>
            <a:t>Подоходный</a:t>
          </a:r>
        </a:p>
        <a:p xmlns:a="http://schemas.openxmlformats.org/drawingml/2006/main">
          <a:pPr algn="ctr"/>
          <a:r>
            <a:rPr lang="ru-RU" sz="1400">
              <a:latin typeface="Times New Roman" pitchFamily="18" charset="0"/>
              <a:cs typeface="Times New Roman" pitchFamily="18" charset="0"/>
            </a:rPr>
            <a:t>налог  </a:t>
          </a:r>
        </a:p>
      </cdr:txBody>
    </cdr:sp>
  </cdr:relSizeAnchor>
  <cdr:relSizeAnchor xmlns:cdr="http://schemas.openxmlformats.org/drawingml/2006/chartDrawing">
    <cdr:from>
      <cdr:x>0.27538</cdr:x>
      <cdr:y>0.82039</cdr:y>
    </cdr:from>
    <cdr:to>
      <cdr:x>0.37359</cdr:x>
      <cdr:y>0.9708</cdr:y>
    </cdr:to>
    <cdr:sp macro="" textlink="">
      <cdr:nvSpPr>
        <cdr:cNvPr id="10" name="TextBox 9"/>
        <cdr:cNvSpPr txBox="1"/>
      </cdr:nvSpPr>
      <cdr:spPr>
        <a:xfrm xmlns:a="http://schemas.openxmlformats.org/drawingml/2006/main">
          <a:off x="2551011" y="4979641"/>
          <a:ext cx="909772" cy="91296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400">
              <a:latin typeface="Times New Roman" pitchFamily="18" charset="0"/>
              <a:cs typeface="Times New Roman" pitchFamily="18" charset="0"/>
            </a:rPr>
            <a:t>НДС</a:t>
          </a:r>
        </a:p>
      </cdr:txBody>
    </cdr:sp>
  </cdr:relSizeAnchor>
  <cdr:relSizeAnchor xmlns:cdr="http://schemas.openxmlformats.org/drawingml/2006/chartDrawing">
    <cdr:from>
      <cdr:x>0.4089</cdr:x>
      <cdr:y>0.82039</cdr:y>
    </cdr:from>
    <cdr:to>
      <cdr:x>0.50712</cdr:x>
      <cdr:y>0.9708</cdr:y>
    </cdr:to>
    <cdr:sp macro="" textlink="">
      <cdr:nvSpPr>
        <cdr:cNvPr id="11" name="TextBox 10"/>
        <cdr:cNvSpPr txBox="1"/>
      </cdr:nvSpPr>
      <cdr:spPr>
        <a:xfrm xmlns:a="http://schemas.openxmlformats.org/drawingml/2006/main">
          <a:off x="3787818" y="4979633"/>
          <a:ext cx="909864" cy="91296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400">
              <a:latin typeface="Times New Roman" pitchFamily="18" charset="0"/>
              <a:cs typeface="Times New Roman" pitchFamily="18" charset="0"/>
            </a:rPr>
            <a:t>Налоги на </a:t>
          </a:r>
        </a:p>
        <a:p xmlns:a="http://schemas.openxmlformats.org/drawingml/2006/main">
          <a:pPr algn="ctr"/>
          <a:r>
            <a:rPr lang="ru-RU" sz="1400">
              <a:latin typeface="Times New Roman" pitchFamily="18" charset="0"/>
              <a:cs typeface="Times New Roman" pitchFamily="18" charset="0"/>
            </a:rPr>
            <a:t>собственность</a:t>
          </a:r>
        </a:p>
      </cdr:txBody>
    </cdr:sp>
  </cdr:relSizeAnchor>
  <cdr:relSizeAnchor xmlns:cdr="http://schemas.openxmlformats.org/drawingml/2006/chartDrawing">
    <cdr:from>
      <cdr:x>0.5269</cdr:x>
      <cdr:y>0.81731</cdr:y>
    </cdr:from>
    <cdr:to>
      <cdr:x>0.7036</cdr:x>
      <cdr:y>0.96773</cdr:y>
    </cdr:to>
    <cdr:sp macro="" textlink="">
      <cdr:nvSpPr>
        <cdr:cNvPr id="12" name="TextBox 11"/>
        <cdr:cNvSpPr txBox="1"/>
      </cdr:nvSpPr>
      <cdr:spPr>
        <a:xfrm xmlns:a="http://schemas.openxmlformats.org/drawingml/2006/main">
          <a:off x="4880960" y="4960947"/>
          <a:ext cx="1636865" cy="9130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 anchor="ctr"/>
        <a:lstStyle xmlns:a="http://schemas.openxmlformats.org/drawingml/2006/main"/>
        <a:p xmlns:a="http://schemas.openxmlformats.org/drawingml/2006/main">
          <a:pPr algn="ctr"/>
          <a:r>
            <a:rPr lang="ru-RU" sz="1400">
              <a:latin typeface="Times New Roman" pitchFamily="18" charset="0"/>
              <a:cs typeface="Times New Roman" pitchFamily="18" charset="0"/>
            </a:rPr>
            <a:t>Другие налоги </a:t>
          </a:r>
        </a:p>
        <a:p xmlns:a="http://schemas.openxmlformats.org/drawingml/2006/main">
          <a:pPr algn="ctr"/>
          <a:r>
            <a:rPr lang="ru-RU" sz="1400">
              <a:latin typeface="Times New Roman" pitchFamily="18" charset="0"/>
              <a:cs typeface="Times New Roman" pitchFamily="18" charset="0"/>
            </a:rPr>
            <a:t>от выручки </a:t>
          </a:r>
        </a:p>
        <a:p xmlns:a="http://schemas.openxmlformats.org/drawingml/2006/main">
          <a:pPr algn="ctr"/>
          <a:r>
            <a:rPr lang="ru-RU" sz="1400">
              <a:latin typeface="Times New Roman" pitchFamily="18" charset="0"/>
              <a:cs typeface="Times New Roman" pitchFamily="18" charset="0"/>
            </a:rPr>
            <a:t>от реализации </a:t>
          </a:r>
        </a:p>
        <a:p xmlns:a="http://schemas.openxmlformats.org/drawingml/2006/main">
          <a:pPr algn="ctr"/>
          <a:r>
            <a:rPr lang="ru-RU" sz="1400">
              <a:latin typeface="Times New Roman" pitchFamily="18" charset="0"/>
              <a:cs typeface="Times New Roman" pitchFamily="18" charset="0"/>
            </a:rPr>
            <a:t>товаров (работ, услуг</a:t>
          </a:r>
          <a:r>
            <a:rPr lang="ru-RU" sz="1200">
              <a:latin typeface="Times New Roman" pitchFamily="18" charset="0"/>
              <a:cs typeface="Times New Roman" pitchFamily="18" charset="0"/>
            </a:rPr>
            <a:t>)</a:t>
          </a:r>
        </a:p>
      </cdr:txBody>
    </cdr:sp>
  </cdr:relSizeAnchor>
  <cdr:relSizeAnchor xmlns:cdr="http://schemas.openxmlformats.org/drawingml/2006/chartDrawing">
    <cdr:from>
      <cdr:x>0.69463</cdr:x>
      <cdr:y>0.79571</cdr:y>
    </cdr:from>
    <cdr:to>
      <cdr:x>0.80407</cdr:x>
      <cdr:y>0.95239</cdr:y>
    </cdr:to>
    <cdr:sp macro="" textlink="">
      <cdr:nvSpPr>
        <cdr:cNvPr id="13" name="TextBox 12"/>
        <cdr:cNvSpPr txBox="1"/>
      </cdr:nvSpPr>
      <cdr:spPr>
        <a:xfrm xmlns:a="http://schemas.openxmlformats.org/drawingml/2006/main">
          <a:off x="6434741" y="4829825"/>
          <a:ext cx="1013800" cy="9510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 anchor="ctr"/>
        <a:lstStyle xmlns:a="http://schemas.openxmlformats.org/drawingml/2006/main"/>
        <a:p xmlns:a="http://schemas.openxmlformats.org/drawingml/2006/main">
          <a:pPr algn="ctr"/>
          <a:r>
            <a:rPr lang="ru-RU" sz="1400">
              <a:latin typeface="Times New Roman" pitchFamily="18" charset="0"/>
              <a:cs typeface="Times New Roman" pitchFamily="18" charset="0"/>
            </a:rPr>
            <a:t>Прочие </a:t>
          </a:r>
        </a:p>
        <a:p xmlns:a="http://schemas.openxmlformats.org/drawingml/2006/main">
          <a:pPr algn="ctr"/>
          <a:r>
            <a:rPr lang="ru-RU" sz="1400">
              <a:latin typeface="Times New Roman" pitchFamily="18" charset="0"/>
              <a:cs typeface="Times New Roman" pitchFamily="18" charset="0"/>
            </a:rPr>
            <a:t>налоговые </a:t>
          </a:r>
        </a:p>
        <a:p xmlns:a="http://schemas.openxmlformats.org/drawingml/2006/main">
          <a:pPr algn="ctr"/>
          <a:r>
            <a:rPr lang="ru-RU" sz="1400">
              <a:latin typeface="Times New Roman" pitchFamily="18" charset="0"/>
              <a:cs typeface="Times New Roman" pitchFamily="18" charset="0"/>
            </a:rPr>
            <a:t>доходы</a:t>
          </a:r>
        </a:p>
      </cdr:txBody>
    </cdr:sp>
  </cdr:relSizeAnchor>
  <cdr:relSizeAnchor xmlns:cdr="http://schemas.openxmlformats.org/drawingml/2006/chartDrawing">
    <cdr:from>
      <cdr:x>0.85141</cdr:x>
      <cdr:y>0.82501</cdr:y>
    </cdr:from>
    <cdr:to>
      <cdr:x>0.9598</cdr:x>
      <cdr:y>0.92473</cdr:y>
    </cdr:to>
    <cdr:sp macro="" textlink="">
      <cdr:nvSpPr>
        <cdr:cNvPr id="14" name="TextBox 13"/>
        <cdr:cNvSpPr txBox="1"/>
      </cdr:nvSpPr>
      <cdr:spPr>
        <a:xfrm xmlns:a="http://schemas.openxmlformats.org/drawingml/2006/main">
          <a:off x="7918864" y="5015393"/>
          <a:ext cx="1008123" cy="6062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 anchor="ctr"/>
        <a:lstStyle xmlns:a="http://schemas.openxmlformats.org/drawingml/2006/main"/>
        <a:p xmlns:a="http://schemas.openxmlformats.org/drawingml/2006/main">
          <a:pPr algn="ctr"/>
          <a:r>
            <a:rPr lang="ru-RU" sz="1400">
              <a:latin typeface="Times New Roman" pitchFamily="18" charset="0"/>
              <a:cs typeface="Times New Roman" pitchFamily="18" charset="0"/>
            </a:rPr>
            <a:t>Неналоговые</a:t>
          </a:r>
        </a:p>
        <a:p xmlns:a="http://schemas.openxmlformats.org/drawingml/2006/main">
          <a:pPr algn="ctr"/>
          <a:r>
            <a:rPr lang="ru-RU" sz="1400">
              <a:latin typeface="Times New Roman" pitchFamily="18" charset="0"/>
              <a:cs typeface="Times New Roman" pitchFamily="18" charset="0"/>
            </a:rPr>
            <a:t> доходы</a:t>
          </a:r>
        </a:p>
      </cdr:txBody>
    </cdr:sp>
  </cdr:relSizeAnchor>
  <cdr:relSizeAnchor xmlns:cdr="http://schemas.openxmlformats.org/drawingml/2006/chartDrawing">
    <cdr:from>
      <cdr:x>0.57875</cdr:x>
      <cdr:y>0.1535</cdr:y>
    </cdr:from>
    <cdr:to>
      <cdr:x>0.76674</cdr:x>
      <cdr:y>0.19344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5292080" y="1052736"/>
          <a:ext cx="1718981" cy="27390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26</a:t>
          </a:r>
          <a:r>
            <a:rPr lang="ru-RU" sz="140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851,</a:t>
          </a:r>
          <a:r>
            <a:rPr lang="en-US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5</a:t>
          </a:r>
          <a:r>
            <a:rPr lang="ru-RU" sz="140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тыс.рублей </a:t>
          </a:r>
        </a:p>
      </cdr:txBody>
    </cdr:sp>
  </cdr:relSizeAnchor>
  <cdr:relSizeAnchor xmlns:cdr="http://schemas.openxmlformats.org/drawingml/2006/chartDrawing">
    <cdr:from>
      <cdr:x>0.57964</cdr:x>
      <cdr:y>0.19502</cdr:y>
    </cdr:from>
    <cdr:to>
      <cdr:x>0.76763</cdr:x>
      <cdr:y>0.24036</cdr:y>
    </cdr:to>
    <cdr:sp macro="" textlink="">
      <cdr:nvSpPr>
        <cdr:cNvPr id="15" name="TextBox 14"/>
        <cdr:cNvSpPr txBox="1"/>
      </cdr:nvSpPr>
      <cdr:spPr>
        <a:xfrm xmlns:a="http://schemas.openxmlformats.org/drawingml/2006/main">
          <a:off x="5369487" y="1183724"/>
          <a:ext cx="1741468" cy="27520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31</a:t>
          </a:r>
          <a:r>
            <a:rPr lang="ru-RU" sz="140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725,1 тыс.рублей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0.27163</cdr:x>
      <cdr:y>0.35556</cdr:y>
    </cdr:from>
    <cdr:to>
      <cdr:x>0.35303</cdr:x>
      <cdr:y>0.41142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483769" y="2304256"/>
          <a:ext cx="744322" cy="36201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17,2 %</a:t>
          </a:r>
        </a:p>
      </cdr:txBody>
    </cdr:sp>
  </cdr:relSizeAnchor>
  <cdr:relSizeAnchor xmlns:cdr="http://schemas.openxmlformats.org/drawingml/2006/chartDrawing">
    <cdr:from>
      <cdr:x>0.20075</cdr:x>
      <cdr:y>0.44444</cdr:y>
    </cdr:from>
    <cdr:to>
      <cdr:x>0.31082</cdr:x>
      <cdr:y>0.48889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1835658" y="2880320"/>
          <a:ext cx="1006480" cy="2880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3,0 %</a:t>
          </a:r>
        </a:p>
      </cdr:txBody>
    </cdr:sp>
  </cdr:relSizeAnchor>
  <cdr:relSizeAnchor xmlns:cdr="http://schemas.openxmlformats.org/drawingml/2006/chartDrawing">
    <cdr:from>
      <cdr:x>0.20863</cdr:x>
      <cdr:y>0.48889</cdr:y>
    </cdr:from>
    <cdr:to>
      <cdr:x>0.28398</cdr:x>
      <cdr:y>0.54444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1907713" y="3168352"/>
          <a:ext cx="689000" cy="360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3,8</a:t>
          </a:r>
          <a:r>
            <a:rPr lang="en-US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%</a:t>
          </a:r>
        </a:p>
      </cdr:txBody>
    </cdr:sp>
  </cdr:relSizeAnchor>
  <cdr:relSizeAnchor xmlns:cdr="http://schemas.openxmlformats.org/drawingml/2006/chartDrawing">
    <cdr:from>
      <cdr:x>0.41338</cdr:x>
      <cdr:y>0.28889</cdr:y>
    </cdr:from>
    <cdr:to>
      <cdr:x>0.48425</cdr:x>
      <cdr:y>0.35884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3779913" y="1872208"/>
          <a:ext cx="648072" cy="45332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7,7 %</a:t>
          </a:r>
        </a:p>
      </cdr:txBody>
    </cdr:sp>
  </cdr:relSizeAnchor>
  <cdr:relSizeAnchor xmlns:cdr="http://schemas.openxmlformats.org/drawingml/2006/chartDrawing">
    <cdr:from>
      <cdr:x>0.61025</cdr:x>
      <cdr:y>0.34444</cdr:y>
    </cdr:from>
    <cdr:to>
      <cdr:x>0.68978</cdr:x>
      <cdr:y>0.40309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5580113" y="2232248"/>
          <a:ext cx="727222" cy="38009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22,8 %</a:t>
          </a:r>
        </a:p>
      </cdr:txBody>
    </cdr:sp>
  </cdr:relSizeAnchor>
  <cdr:relSizeAnchor xmlns:cdr="http://schemas.openxmlformats.org/drawingml/2006/chartDrawing">
    <cdr:from>
      <cdr:x>0.74412</cdr:x>
      <cdr:y>0.42222</cdr:y>
    </cdr:from>
    <cdr:to>
      <cdr:x>0.81724</cdr:x>
      <cdr:y>0.46667</cdr:y>
    </cdr:to>
    <cdr:sp macro="" textlink="">
      <cdr:nvSpPr>
        <cdr:cNvPr id="7" name="TextBox 6"/>
        <cdr:cNvSpPr txBox="1"/>
      </cdr:nvSpPr>
      <cdr:spPr>
        <a:xfrm xmlns:a="http://schemas.openxmlformats.org/drawingml/2006/main">
          <a:off x="6804234" y="2736304"/>
          <a:ext cx="668609" cy="2880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2,6 %</a:t>
          </a:r>
        </a:p>
      </cdr:txBody>
    </cdr:sp>
  </cdr:relSizeAnchor>
  <cdr:relSizeAnchor xmlns:cdr="http://schemas.openxmlformats.org/drawingml/2006/chartDrawing">
    <cdr:from>
      <cdr:x>0.74412</cdr:x>
      <cdr:y>0.45556</cdr:y>
    </cdr:from>
    <cdr:to>
      <cdr:x>0.81373</cdr:x>
      <cdr:y>0.51111</cdr:y>
    </cdr:to>
    <cdr:sp macro="" textlink="">
      <cdr:nvSpPr>
        <cdr:cNvPr id="8" name="TextBox 7"/>
        <cdr:cNvSpPr txBox="1"/>
      </cdr:nvSpPr>
      <cdr:spPr>
        <a:xfrm xmlns:a="http://schemas.openxmlformats.org/drawingml/2006/main">
          <a:off x="6804234" y="2952328"/>
          <a:ext cx="636514" cy="36003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3,1 %</a:t>
          </a:r>
        </a:p>
      </cdr:txBody>
    </cdr:sp>
  </cdr:relSizeAnchor>
  <cdr:relSizeAnchor xmlns:cdr="http://schemas.openxmlformats.org/drawingml/2006/chartDrawing">
    <cdr:from>
      <cdr:x>0.47638</cdr:x>
      <cdr:y>0.61111</cdr:y>
    </cdr:from>
    <cdr:to>
      <cdr:x>0.56005</cdr:x>
      <cdr:y>0.66551</cdr:y>
    </cdr:to>
    <cdr:sp macro="" textlink="">
      <cdr:nvSpPr>
        <cdr:cNvPr id="9" name="TextBox 8"/>
        <cdr:cNvSpPr txBox="1"/>
      </cdr:nvSpPr>
      <cdr:spPr>
        <a:xfrm xmlns:a="http://schemas.openxmlformats.org/drawingml/2006/main">
          <a:off x="4355977" y="3960440"/>
          <a:ext cx="765079" cy="35255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39,7 %</a:t>
          </a:r>
        </a:p>
      </cdr:txBody>
    </cdr:sp>
  </cdr:relSizeAnchor>
  <cdr:relSizeAnchor xmlns:cdr="http://schemas.openxmlformats.org/drawingml/2006/chartDrawing">
    <cdr:from>
      <cdr:x>0.82995</cdr:x>
      <cdr:y>0.1101</cdr:y>
    </cdr:from>
    <cdr:to>
      <cdr:x>0.96193</cdr:x>
      <cdr:y>0.25907</cdr:y>
    </cdr:to>
    <cdr:sp macro="" textlink="">
      <cdr:nvSpPr>
        <cdr:cNvPr id="10" name="TextBox 9"/>
        <cdr:cNvSpPr txBox="1"/>
      </cdr:nvSpPr>
      <cdr:spPr>
        <a:xfrm xmlns:a="http://schemas.openxmlformats.org/drawingml/2006/main">
          <a:off x="7722335" y="669112"/>
          <a:ext cx="1228016" cy="90526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u-RU" sz="1100"/>
        </a:p>
      </cdr:txBody>
    </cdr:sp>
  </cdr:relSizeAnchor>
  <cdr:relSizeAnchor xmlns:cdr="http://schemas.openxmlformats.org/drawingml/2006/chartDrawing">
    <cdr:from>
      <cdr:x>0.81845</cdr:x>
      <cdr:y>0.1013</cdr:y>
    </cdr:from>
    <cdr:to>
      <cdr:x>0.9792</cdr:x>
      <cdr:y>0.24331</cdr:y>
    </cdr:to>
    <cdr:sp macro="" textlink="">
      <cdr:nvSpPr>
        <cdr:cNvPr id="11" name="TextBox 10"/>
        <cdr:cNvSpPr txBox="1"/>
      </cdr:nvSpPr>
      <cdr:spPr>
        <a:xfrm xmlns:a="http://schemas.openxmlformats.org/drawingml/2006/main">
          <a:off x="7618285" y="615779"/>
          <a:ext cx="1496289" cy="86330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 anchor="ctr"/>
        <a:lstStyle xmlns:a="http://schemas.openxmlformats.org/drawingml/2006/main"/>
        <a:p xmlns:a="http://schemas.openxmlformats.org/drawingml/2006/main">
          <a:pPr algn="ctr"/>
          <a:r>
            <a:rPr lang="ru-RU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ВСЕГО: </a:t>
          </a:r>
        </a:p>
        <a:p xmlns:a="http://schemas.openxmlformats.org/drawingml/2006/main">
          <a:pPr algn="ctr"/>
          <a:r>
            <a:rPr lang="ru-RU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69 895,6</a:t>
          </a:r>
        </a:p>
        <a:p xmlns:a="http://schemas.openxmlformats.org/drawingml/2006/main">
          <a:pPr algn="ctr"/>
          <a:r>
            <a:rPr lang="ru-RU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тыс. рублей</a:t>
          </a:r>
        </a:p>
      </cdr:txBody>
    </cdr:sp>
  </cdr:relSizeAnchor>
  <cdr:relSizeAnchor xmlns:cdr="http://schemas.openxmlformats.org/drawingml/2006/chartDrawing">
    <cdr:from>
      <cdr:x>0.62244</cdr:x>
      <cdr:y>0.63302</cdr:y>
    </cdr:from>
    <cdr:to>
      <cdr:x>0.99466</cdr:x>
      <cdr:y>0.9809</cdr:y>
    </cdr:to>
    <cdr:sp macro="" textlink="">
      <cdr:nvSpPr>
        <cdr:cNvPr id="17" name="TextBox 16">
          <a:extLst xmlns:a="http://schemas.openxmlformats.org/drawingml/2006/main">
            <a:ext uri="{FF2B5EF4-FFF2-40B4-BE49-F238E27FC236}">
              <a16:creationId xmlns:a16="http://schemas.microsoft.com/office/drawing/2014/main" id="{A6CC6B02-7F0C-4190-B9FA-940405C5CA0F}"/>
            </a:ext>
          </a:extLst>
        </cdr:cNvPr>
        <cdr:cNvSpPr txBox="1"/>
      </cdr:nvSpPr>
      <cdr:spPr>
        <a:xfrm xmlns:a="http://schemas.openxmlformats.org/drawingml/2006/main">
          <a:off x="5789543" y="3843131"/>
          <a:ext cx="3462130" cy="211206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marL="0" marR="0" lvl="0" indent="0" algn="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kumimoji="0" lang="ru-RU" sz="16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в том числе:</a:t>
          </a:r>
        </a:p>
        <a:p xmlns:a="http://schemas.openxmlformats.org/drawingml/2006/main">
          <a:pPr marL="0" marR="0" lvl="0" indent="0" algn="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kumimoji="0" lang="ru-RU" sz="16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социальная сфера </a:t>
          </a:r>
        </a:p>
        <a:p xmlns:a="http://schemas.openxmlformats.org/drawingml/2006/main">
          <a:pPr marL="0" marR="0" lvl="0" indent="0" algn="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kumimoji="0" lang="ru-RU" sz="16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50 353,6 тыс. рублей (72,0%);</a:t>
          </a:r>
        </a:p>
        <a:p xmlns:a="http://schemas.openxmlformats.org/drawingml/2006/main">
          <a:pPr marL="0" marR="0" lvl="0" indent="0" algn="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kumimoji="0" lang="ru-RU" sz="500" b="1" i="0" u="none" strike="noStrike" kern="0" cap="none" spc="0" normalizeH="0" baseline="0" noProof="0" dirty="0">
            <a:ln>
              <a:noFill/>
            </a:ln>
            <a:solidFill>
              <a:sysClr val="windowText" lastClr="000000"/>
            </a:solidFill>
            <a:effectLst/>
            <a:uLnTx/>
            <a:uFillTx/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  <a:p xmlns:a="http://schemas.openxmlformats.org/drawingml/2006/main">
          <a:pPr marL="0" marR="0" lvl="0" indent="0" algn="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kumimoji="0" lang="ru-RU" sz="16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народно-хозяйственный комплекс </a:t>
          </a:r>
        </a:p>
        <a:p xmlns:a="http://schemas.openxmlformats.org/drawingml/2006/main">
          <a:pPr marL="0" marR="0" lvl="0" indent="0" algn="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kumimoji="0" lang="ru-RU" sz="16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14 116,2 тыс. рублей (20,2%);</a:t>
          </a:r>
        </a:p>
        <a:p xmlns:a="http://schemas.openxmlformats.org/drawingml/2006/main">
          <a:pPr marL="0" marR="0" lvl="0" indent="0" algn="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kumimoji="0" lang="ru-RU" sz="500" b="1" i="0" u="none" strike="noStrike" kern="0" cap="none" spc="0" normalizeH="0" baseline="0" noProof="0" dirty="0">
            <a:ln>
              <a:noFill/>
            </a:ln>
            <a:solidFill>
              <a:sysClr val="windowText" lastClr="000000"/>
            </a:solidFill>
            <a:effectLst/>
            <a:uLnTx/>
            <a:uFillTx/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  <a:p xmlns:a="http://schemas.openxmlformats.org/drawingml/2006/main">
          <a:pPr marL="0" marR="0" lvl="0" indent="0" algn="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kumimoji="0" lang="ru-RU" sz="16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общегосударственная деятельность</a:t>
          </a:r>
        </a:p>
        <a:p xmlns:a="http://schemas.openxmlformats.org/drawingml/2006/main">
          <a:pPr marL="0" marR="0" lvl="0" indent="0" algn="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kumimoji="0" lang="ru-RU" sz="16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5 353,0 тыс. рублей (7,7%).</a:t>
          </a: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0.63387</cdr:x>
      <cdr:y>0.2795</cdr:y>
    </cdr:from>
    <cdr:to>
      <cdr:x>0.81043</cdr:x>
      <cdr:y>0.323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796137" y="1916832"/>
          <a:ext cx="1614464" cy="29832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400" baseline="0" dirty="0">
              <a:latin typeface="Times New Roman" pitchFamily="18" charset="0"/>
              <a:cs typeface="Times New Roman" pitchFamily="18" charset="0"/>
            </a:rPr>
            <a:t>510,6 </a:t>
          </a:r>
          <a:r>
            <a:rPr lang="ru-RU" sz="1400" dirty="0">
              <a:latin typeface="Times New Roman" pitchFamily="18" charset="0"/>
              <a:cs typeface="Times New Roman" pitchFamily="18" charset="0"/>
            </a:rPr>
            <a:t>тыс. рублей</a:t>
          </a:r>
        </a:p>
      </cdr:txBody>
    </cdr:sp>
  </cdr:relSizeAnchor>
  <cdr:relSizeAnchor xmlns:cdr="http://schemas.openxmlformats.org/drawingml/2006/chartDrawing">
    <cdr:from>
      <cdr:x>0.68344</cdr:x>
      <cdr:y>0.42297</cdr:y>
    </cdr:from>
    <cdr:to>
      <cdr:x>0.81061</cdr:x>
      <cdr:y>0.45518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6352836" y="2568348"/>
          <a:ext cx="1182120" cy="19560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u-RU" sz="1100"/>
        </a:p>
      </cdr:txBody>
    </cdr:sp>
  </cdr:relSizeAnchor>
  <cdr:relSizeAnchor xmlns:cdr="http://schemas.openxmlformats.org/drawingml/2006/chartDrawing">
    <cdr:from>
      <cdr:x>0.68618</cdr:x>
      <cdr:y>0.45938</cdr:y>
    </cdr:from>
    <cdr:to>
      <cdr:x>0.81336</cdr:x>
      <cdr:y>0.4888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6378348" y="2789464"/>
          <a:ext cx="1182121" cy="17859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u-RU" sz="1100"/>
        </a:p>
      </cdr:txBody>
    </cdr:sp>
  </cdr:relSizeAnchor>
  <cdr:relSizeAnchor xmlns:cdr="http://schemas.openxmlformats.org/drawingml/2006/chartDrawing">
    <cdr:from>
      <cdr:x>0.63387</cdr:x>
      <cdr:y>0.311</cdr:y>
    </cdr:from>
    <cdr:to>
      <cdr:x>0.82598</cdr:x>
      <cdr:y>0.34943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5796137" y="2132856"/>
          <a:ext cx="1756654" cy="263553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400" dirty="0">
              <a:latin typeface="Times New Roman" pitchFamily="18" charset="0"/>
              <a:cs typeface="Times New Roman" pitchFamily="18" charset="0"/>
            </a:rPr>
            <a:t>563,7 тыс. рублей</a:t>
          </a: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9C25D-687C-4E2F-9EF9-526DE4E10321}" type="datetimeFigureOut">
              <a:rPr lang="ru-RU" smtClean="0"/>
              <a:t>07.08.2026</a:t>
            </a:fld>
            <a:endParaRPr lang="ru-RU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F143A-FE14-4087-9AE6-53ACF78B5A6F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9C25D-687C-4E2F-9EF9-526DE4E10321}" type="datetimeFigureOut">
              <a:rPr lang="ru-RU" smtClean="0"/>
              <a:t>07.08.2026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F143A-FE14-4087-9AE6-53ACF78B5A6F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9C25D-687C-4E2F-9EF9-526DE4E10321}" type="datetimeFigureOut">
              <a:rPr lang="ru-RU" smtClean="0"/>
              <a:t>07.08.2026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F143A-FE14-4087-9AE6-53ACF78B5A6F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9C25D-687C-4E2F-9EF9-526DE4E10321}" type="datetimeFigureOut">
              <a:rPr lang="ru-RU" smtClean="0"/>
              <a:t>07.08.2026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F143A-FE14-4087-9AE6-53ACF78B5A6F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9C25D-687C-4E2F-9EF9-526DE4E10321}" type="datetimeFigureOut">
              <a:rPr lang="ru-RU" smtClean="0"/>
              <a:t>07.08.2026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15BF143A-FE14-4087-9AE6-53ACF78B5A6F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9C25D-687C-4E2F-9EF9-526DE4E10321}" type="datetimeFigureOut">
              <a:rPr lang="ru-RU" smtClean="0"/>
              <a:t>07.08.2026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F143A-FE14-4087-9AE6-53ACF78B5A6F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9C25D-687C-4E2F-9EF9-526DE4E10321}" type="datetimeFigureOut">
              <a:rPr lang="ru-RU" smtClean="0"/>
              <a:t>07.08.2026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F143A-FE14-4087-9AE6-53ACF78B5A6F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9C25D-687C-4E2F-9EF9-526DE4E10321}" type="datetimeFigureOut">
              <a:rPr lang="ru-RU" smtClean="0"/>
              <a:t>07.08.2026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F143A-FE14-4087-9AE6-53ACF78B5A6F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9C25D-687C-4E2F-9EF9-526DE4E10321}" type="datetimeFigureOut">
              <a:rPr lang="ru-RU" smtClean="0"/>
              <a:t>07.08.2026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F143A-FE14-4087-9AE6-53ACF78B5A6F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9C25D-687C-4E2F-9EF9-526DE4E10321}" type="datetimeFigureOut">
              <a:rPr lang="ru-RU" smtClean="0"/>
              <a:t>07.08.2026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F143A-FE14-4087-9AE6-53ACF78B5A6F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9C25D-687C-4E2F-9EF9-526DE4E10321}" type="datetimeFigureOut">
              <a:rPr lang="ru-RU" smtClean="0"/>
              <a:t>07.08.2026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F143A-FE14-4087-9AE6-53ACF78B5A6F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9BD9C25D-687C-4E2F-9EF9-526DE4E10321}" type="datetimeFigureOut">
              <a:rPr lang="ru-RU" smtClean="0"/>
              <a:t>07.08.2026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5BF143A-FE14-4087-9AE6-53ACF78B5A6F}" type="slidenum">
              <a:rPr lang="ru-RU" smtClean="0"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0" y="0"/>
            <a:ext cx="9156728" cy="6858000"/>
          </a:xfrm>
        </p:spPr>
      </p:pic>
      <p:sp>
        <p:nvSpPr>
          <p:cNvPr id="7" name="Прямоугольник 6"/>
          <p:cNvSpPr/>
          <p:nvPr/>
        </p:nvSpPr>
        <p:spPr>
          <a:xfrm>
            <a:off x="389001" y="1340768"/>
            <a:ext cx="8544583" cy="378565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i="1" dirty="0">
                <a:ln w="0"/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ИСПОЛНЕНИЕ </a:t>
            </a:r>
          </a:p>
          <a:p>
            <a:pPr algn="ctr"/>
            <a:r>
              <a:rPr lang="ru-RU" sz="4800" b="1" i="1" dirty="0">
                <a:ln w="0"/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КОНСОЛИДИРОВАННОГО</a:t>
            </a:r>
          </a:p>
          <a:p>
            <a:pPr algn="ctr"/>
            <a:r>
              <a:rPr lang="ru-RU" sz="4800" b="1" i="1" cap="none" spc="0" dirty="0">
                <a:ln w="0"/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БЮДЖЕТА</a:t>
            </a:r>
          </a:p>
          <a:p>
            <a:pPr algn="ctr"/>
            <a:r>
              <a:rPr lang="ru-RU" sz="4800" b="1" i="1" dirty="0">
                <a:ln w="0"/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ГОРЕЦКОГО РАЙОНА</a:t>
            </a:r>
          </a:p>
          <a:p>
            <a:pPr algn="ctr"/>
            <a:r>
              <a:rPr lang="ru-RU" sz="4800" b="1" i="1" cap="none" spc="0" dirty="0">
                <a:ln w="0"/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ЗА 1 </a:t>
            </a:r>
            <a:r>
              <a:rPr lang="ru-RU" sz="4800" b="1" i="1" dirty="0">
                <a:ln w="0"/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ПОЛУГОДИЕ</a:t>
            </a:r>
            <a:r>
              <a:rPr lang="ru-RU" sz="4800" b="1" i="1" cap="none" spc="0" dirty="0">
                <a:ln w="0"/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2026 ГОДА</a:t>
            </a:r>
          </a:p>
        </p:txBody>
      </p:sp>
    </p:spTree>
    <p:extLst>
      <p:ext uri="{BB962C8B-B14F-4D97-AF65-F5344CB8AC3E}">
        <p14:creationId xmlns:p14="http://schemas.microsoft.com/office/powerpoint/2010/main" val="6339810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ru-RU" sz="1800" dirty="0">
                <a:solidFill>
                  <a:schemeClr val="tx1"/>
                </a:solidFill>
                <a:effectLst/>
                <a:latin typeface="+mn-lt"/>
              </a:rPr>
              <a:t>ВНЕБЮДЖЕТНЫЕ ДОХОДЫ ПО ОТРАСЛЯМ БЮДЖЕТА </a:t>
            </a:r>
            <a:br>
              <a:rPr lang="ru-RU" sz="1800" dirty="0">
                <a:solidFill>
                  <a:schemeClr val="tx1"/>
                </a:solidFill>
                <a:effectLst/>
                <a:latin typeface="+mn-l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+mn-lt"/>
              </a:rPr>
              <a:t>ГОРЕЦКОГО РАЙОНА</a:t>
            </a:r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91027460"/>
              </p:ext>
            </p:extLst>
          </p:nvPr>
        </p:nvGraphicFramePr>
        <p:xfrm>
          <a:off x="323528" y="836712"/>
          <a:ext cx="8496944" cy="58326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694191"/>
            <a:ext cx="859611" cy="286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8486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>
            <a:extLst>
              <a:ext uri="{FF2B5EF4-FFF2-40B4-BE49-F238E27FC236}">
                <a16:creationId xmlns:a16="http://schemas.microsoft.com/office/drawing/2014/main" id="{37C03DFE-B0E4-465C-ADE0-88D33BD815A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50129330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807363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D5DEC73C-AE2C-4429-A811-F93B83EC84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9734202"/>
              </p:ext>
            </p:extLst>
          </p:nvPr>
        </p:nvGraphicFramePr>
        <p:xfrm>
          <a:off x="0" y="0"/>
          <a:ext cx="9144001" cy="68580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602106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748972" cy="720080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ru-RU" sz="1800" kern="0" dirty="0">
                <a:ln>
                  <a:noFill/>
                </a:ln>
                <a:solidFill>
                  <a:sysClr val="windowText" lastClr="000000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ПОСТУПЛЕНИЕ НАЛОГОВ В РАЙОННЫЙ БЮДЖЕТ </a:t>
            </a:r>
            <a:br>
              <a:rPr lang="ru-RU" sz="1800" kern="0" dirty="0">
                <a:ln>
                  <a:noFill/>
                </a:ln>
                <a:solidFill>
                  <a:sysClr val="windowText" lastClr="000000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1800" kern="0" dirty="0">
                <a:ln>
                  <a:noFill/>
                </a:ln>
                <a:solidFill>
                  <a:sysClr val="windowText" lastClr="000000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ПО СЕЛЬСКОХОЗЯЙСТВЕННЫМ ПРЕДПРИЯТИЯМ</a:t>
            </a:r>
            <a:endParaRPr lang="ru-RU" sz="1800" dirty="0"/>
          </a:p>
        </p:txBody>
      </p:sp>
      <p:graphicFrame>
        <p:nvGraphicFramePr>
          <p:cNvPr id="15" name="Объект 1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49064258"/>
              </p:ext>
            </p:extLst>
          </p:nvPr>
        </p:nvGraphicFramePr>
        <p:xfrm>
          <a:off x="179512" y="1196752"/>
          <a:ext cx="8892987" cy="45695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24336">
                  <a:extLst>
                    <a:ext uri="{9D8B030D-6E8A-4147-A177-3AD203B41FA5}">
                      <a16:colId xmlns:a16="http://schemas.microsoft.com/office/drawing/2014/main" val="2826277907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619934054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2978112776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3508711889"/>
                    </a:ext>
                  </a:extLst>
                </a:gridCol>
                <a:gridCol w="2124235">
                  <a:extLst>
                    <a:ext uri="{9D8B030D-6E8A-4147-A177-3AD203B41FA5}">
                      <a16:colId xmlns:a16="http://schemas.microsoft.com/office/drawing/2014/main" val="775722270"/>
                    </a:ext>
                  </a:extLst>
                </a:gridCol>
              </a:tblGrid>
              <a:tr h="722939"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>
                          <a:solidFill>
                            <a:schemeClr val="tx1"/>
                          </a:solidFill>
                        </a:rPr>
                        <a:t>Наименование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+mn-lt"/>
                        </a:rPr>
                        <a:t>1</a:t>
                      </a:r>
                      <a:r>
                        <a:rPr lang="ru-RU" sz="1600" b="0" baseline="0" dirty="0">
                          <a:solidFill>
                            <a:schemeClr val="tx1"/>
                          </a:solidFill>
                          <a:latin typeface="+mn-lt"/>
                        </a:rPr>
                        <a:t> полугодие 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+mn-lt"/>
                        </a:rPr>
                        <a:t>202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+mn-lt"/>
                        </a:rPr>
                        <a:t> г., </a:t>
                      </a:r>
                    </a:p>
                    <a:p>
                      <a:pPr algn="ctr"/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+mn-lt"/>
                        </a:rPr>
                        <a:t>тыс. руб.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+mn-lt"/>
                        </a:rPr>
                        <a:t>1</a:t>
                      </a:r>
                      <a:r>
                        <a:rPr lang="ru-RU" sz="1600" b="0" baseline="0" dirty="0">
                          <a:solidFill>
                            <a:schemeClr val="tx1"/>
                          </a:solidFill>
                          <a:latin typeface="+mn-lt"/>
                        </a:rPr>
                        <a:t> полугодие 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+mn-lt"/>
                        </a:rPr>
                        <a:t>202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+mn-lt"/>
                        </a:rPr>
                        <a:t> г., </a:t>
                      </a:r>
                    </a:p>
                    <a:p>
                      <a:pPr algn="ctr"/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+mn-lt"/>
                        </a:rPr>
                        <a:t>тыс. руб.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>
                          <a:solidFill>
                            <a:schemeClr val="tx1"/>
                          </a:solidFill>
                        </a:rPr>
                        <a:t>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>
                          <a:solidFill>
                            <a:schemeClr val="tx1"/>
                          </a:solidFill>
                        </a:rPr>
                        <a:t>Отклонение,</a:t>
                      </a:r>
                      <a:r>
                        <a:rPr lang="ru-RU" sz="1600" b="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  <a:p>
                      <a:pPr algn="ctr"/>
                      <a:r>
                        <a:rPr lang="ru-RU" sz="1600" b="0" baseline="0" dirty="0">
                          <a:solidFill>
                            <a:schemeClr val="tx1"/>
                          </a:solidFill>
                        </a:rPr>
                        <a:t>тыс. руб.</a:t>
                      </a:r>
                      <a:endParaRPr lang="ru-RU" sz="1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0335002"/>
                  </a:ext>
                </a:extLst>
              </a:tr>
              <a:tr h="418846">
                <a:tc>
                  <a:txBody>
                    <a:bodyPr/>
                    <a:lstStyle/>
                    <a:p>
                      <a:r>
                        <a:rPr lang="ru-RU" sz="1600" b="0" dirty="0">
                          <a:solidFill>
                            <a:schemeClr val="tx1"/>
                          </a:solidFill>
                        </a:rPr>
                        <a:t>ОАО "Маслаки"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>
                          <a:solidFill>
                            <a:schemeClr val="tx1"/>
                          </a:solidFill>
                        </a:rPr>
                        <a:t>347,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342,5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-5</a:t>
                      </a:r>
                      <a:r>
                        <a:rPr lang="en-US" sz="1600" b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600" b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07633848"/>
                  </a:ext>
                </a:extLst>
              </a:tr>
              <a:tr h="418846">
                <a:tc>
                  <a:txBody>
                    <a:bodyPr/>
                    <a:lstStyle/>
                    <a:p>
                      <a:r>
                        <a:rPr lang="ru-RU" sz="1600" b="0" dirty="0">
                          <a:solidFill>
                            <a:schemeClr val="tx1"/>
                          </a:solidFill>
                        </a:rPr>
                        <a:t>СЗАО "Горы"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>
                          <a:solidFill>
                            <a:schemeClr val="tx1"/>
                          </a:solidFill>
                        </a:rPr>
                        <a:t>391,8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439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6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84777920"/>
                  </a:ext>
                </a:extLst>
              </a:tr>
              <a:tr h="722939">
                <a:tc>
                  <a:txBody>
                    <a:bodyPr/>
                    <a:lstStyle/>
                    <a:p>
                      <a:r>
                        <a:rPr lang="ru-RU" sz="1600" b="0" dirty="0">
                          <a:solidFill>
                            <a:schemeClr val="tx1"/>
                          </a:solidFill>
                        </a:rPr>
                        <a:t>КСУП  "Овсянка им. И.И.Мельника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>
                          <a:solidFill>
                            <a:schemeClr val="tx1"/>
                          </a:solidFill>
                        </a:rPr>
                        <a:t>264,5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411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146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9805498"/>
                  </a:ext>
                </a:extLst>
              </a:tr>
              <a:tr h="424721">
                <a:tc>
                  <a:txBody>
                    <a:bodyPr/>
                    <a:lstStyle/>
                    <a:p>
                      <a:r>
                        <a:rPr lang="ru-RU" sz="1600" b="0" dirty="0">
                          <a:solidFill>
                            <a:schemeClr val="tx1"/>
                          </a:solidFill>
                        </a:rPr>
                        <a:t>ОАО "Племзавод Ленино"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>
                          <a:solidFill>
                            <a:schemeClr val="tx1"/>
                          </a:solidFill>
                        </a:rPr>
                        <a:t>184,4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306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166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121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86701238"/>
                  </a:ext>
                </a:extLst>
              </a:tr>
              <a:tr h="504721">
                <a:tc>
                  <a:txBody>
                    <a:bodyPr/>
                    <a:lstStyle/>
                    <a:p>
                      <a:r>
                        <a:rPr lang="ru-RU" sz="1600" b="0" dirty="0">
                          <a:solidFill>
                            <a:schemeClr val="tx1"/>
                          </a:solidFill>
                        </a:rPr>
                        <a:t>ОАО "Коптевская Нива"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>
                          <a:solidFill>
                            <a:schemeClr val="tx1"/>
                          </a:solidFill>
                        </a:rPr>
                        <a:t>233,1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332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142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7127934"/>
                  </a:ext>
                </a:extLst>
              </a:tr>
              <a:tr h="418846">
                <a:tc>
                  <a:txBody>
                    <a:bodyPr/>
                    <a:lstStyle/>
                    <a:p>
                      <a:r>
                        <a:rPr lang="ru-RU" sz="1600" b="0" dirty="0">
                          <a:solidFill>
                            <a:schemeClr val="tx1"/>
                          </a:solidFill>
                        </a:rPr>
                        <a:t>РУП "Учхоз БГСХА"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>
                          <a:solidFill>
                            <a:schemeClr val="tx1"/>
                          </a:solidFill>
                        </a:rPr>
                        <a:t>576,3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648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112,5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5745683"/>
                  </a:ext>
                </a:extLst>
              </a:tr>
              <a:tr h="418846">
                <a:tc>
                  <a:txBody>
                    <a:bodyPr/>
                    <a:lstStyle/>
                    <a:p>
                      <a:r>
                        <a:rPr lang="ru-RU" sz="1600" b="0" dirty="0">
                          <a:solidFill>
                            <a:schemeClr val="tx1"/>
                          </a:solidFill>
                        </a:rPr>
                        <a:t>ОАО "Горецкое"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>
                          <a:solidFill>
                            <a:schemeClr val="tx1"/>
                          </a:solidFill>
                        </a:rPr>
                        <a:t>351,5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401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39319792"/>
                  </a:ext>
                </a:extLst>
              </a:tr>
              <a:tr h="418846">
                <a:tc>
                  <a:txBody>
                    <a:bodyPr/>
                    <a:lstStyle/>
                    <a:p>
                      <a:r>
                        <a:rPr lang="ru-RU" sz="1600" b="0" dirty="0">
                          <a:solidFill>
                            <a:schemeClr val="tx1"/>
                          </a:solidFill>
                        </a:rPr>
                        <a:t>ОАО «Агрокомбинат Горки"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>
                          <a:solidFill>
                            <a:schemeClr val="tx1"/>
                          </a:solidFill>
                        </a:rPr>
                        <a:t>488,4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452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-35</a:t>
                      </a:r>
                      <a:r>
                        <a:rPr lang="en-US" sz="1600" b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600" b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5495893"/>
                  </a:ext>
                </a:extLst>
              </a:tr>
            </a:tbl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7985"/>
            <a:ext cx="878736" cy="975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71349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0"/>
            <a:ext cx="8229600" cy="850106"/>
          </a:xfrm>
        </p:spPr>
        <p:txBody>
          <a:bodyPr/>
          <a:lstStyle/>
          <a:p>
            <a:r>
              <a:rPr lang="ru-RU" sz="1800" kern="0" dirty="0">
                <a:ln>
                  <a:noFill/>
                </a:ln>
                <a:solidFill>
                  <a:sysClr val="windowText" lastClr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ПОСТУПЛЕНИЕ НАЛОГОВ В РАЙОННЫЙ БЮДЖЕТ </a:t>
            </a:r>
            <a:br>
              <a:rPr lang="ru-RU" sz="1800" kern="0" dirty="0">
                <a:ln>
                  <a:noFill/>
                </a:ln>
                <a:solidFill>
                  <a:sysClr val="windowText" lastClr="0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800" kern="0" dirty="0">
                <a:ln>
                  <a:noFill/>
                </a:ln>
                <a:solidFill>
                  <a:sysClr val="windowText" lastClr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ПО ПРОМЫШЛЕННЫМ ПРЕДПРИЯТИЯМ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52774918"/>
              </p:ext>
            </p:extLst>
          </p:nvPr>
        </p:nvGraphicFramePr>
        <p:xfrm>
          <a:off x="179512" y="1052735"/>
          <a:ext cx="8856985" cy="5725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0280">
                  <a:extLst>
                    <a:ext uri="{9D8B030D-6E8A-4147-A177-3AD203B41FA5}">
                      <a16:colId xmlns:a16="http://schemas.microsoft.com/office/drawing/2014/main" val="1362449677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3517970453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3197317890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val="851396860"/>
                    </a:ext>
                  </a:extLst>
                </a:gridCol>
                <a:gridCol w="2016225">
                  <a:extLst>
                    <a:ext uri="{9D8B030D-6E8A-4147-A177-3AD203B41FA5}">
                      <a16:colId xmlns:a16="http://schemas.microsoft.com/office/drawing/2014/main" val="3996702936"/>
                    </a:ext>
                  </a:extLst>
                </a:gridCol>
              </a:tblGrid>
              <a:tr h="75095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Наименование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 полугодие 202</a:t>
                      </a:r>
                      <a:r>
                        <a:rPr kumimoji="0" lang="ru-R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 </a:t>
                      </a:r>
                      <a:r>
                        <a:rPr kumimoji="0" lang="ru-R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г.,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тыс. руб.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 полугодие 202</a:t>
                      </a:r>
                      <a:r>
                        <a:rPr kumimoji="0" lang="ru-R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kumimoji="0" lang="ru-R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г.,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тыс. руб.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Отклонение,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тыс. руб.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448204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/>
                        <a:t>ОАО "Молочные горки"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988,</a:t>
                      </a:r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1 302,1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131,7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313,3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59736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/>
                        <a:t>ИООО "Горецкий пищевой комбинат"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367</a:t>
                      </a:r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548,4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9,2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180,8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27921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/>
                        <a:t>Горецкий филиал ОАО "Булочно-кондитерская компания "Домочай"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</a:t>
                      </a:r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82,1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3,3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9,6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236660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/>
                        <a:t>ОАО "Горкилен"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700</a:t>
                      </a:r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,</a:t>
                      </a:r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594,9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84,9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105,4</a:t>
                      </a:r>
                      <a:endParaRPr lang="ru-RU" sz="16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877493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/>
                        <a:t>ООО "Ремком"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243</a:t>
                      </a:r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213,5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87,6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-30,1</a:t>
                      </a:r>
                      <a:endParaRPr lang="ru-RU" sz="16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712354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/>
                        <a:t>УП "Горецкий элеватор"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156</a:t>
                      </a:r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158,2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101</a:t>
                      </a:r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,4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2,2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27745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/>
                        <a:t>ГЛХУ "Горецкий лесхоз"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581</a:t>
                      </a:r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692,9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119,2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111,4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823430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/>
                        <a:t>ООО "Научно-производственный центр БелАгроГен"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244,7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312,8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127,8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68,1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645853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/>
                        <a:t>ИК №9 управления ДИН МВД по Могилевской области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181</a:t>
                      </a:r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219,5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20,7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37,6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3302458"/>
                  </a:ext>
                </a:extLst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1008112" cy="100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22192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137879"/>
            <a:ext cx="6840760" cy="1437828"/>
          </a:xfrm>
        </p:spPr>
        <p:txBody>
          <a:bodyPr>
            <a:normAutofit/>
          </a:bodyPr>
          <a:lstStyle/>
          <a:p>
            <a:r>
              <a:rPr lang="ru-RU" sz="1800" kern="0" dirty="0">
                <a:ln>
                  <a:noFill/>
                </a:ln>
                <a:solidFill>
                  <a:sysClr val="windowText" lastClr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ПОСТУПЛЕНИЕ НАЛОГОВ В РАЙОННЫЙ БЮДЖЕТ </a:t>
            </a:r>
            <a:br>
              <a:rPr lang="ru-RU" sz="1800" kern="0" dirty="0">
                <a:ln>
                  <a:noFill/>
                </a:ln>
                <a:solidFill>
                  <a:sysClr val="windowText" lastClr="0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800" kern="0" dirty="0">
                <a:ln>
                  <a:noFill/>
                </a:ln>
                <a:solidFill>
                  <a:sysClr val="windowText" lastClr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ПО ПРЕДПРИЯТИЯМ НАРОДНО-ХОЗЯЙСТВЕННОГО КОМПЛЕКСА, ЭНЕРГЕТИКИ, </a:t>
            </a:r>
            <a:br>
              <a:rPr lang="ru-RU" sz="1800" kern="0" dirty="0">
                <a:ln>
                  <a:noFill/>
                </a:ln>
                <a:solidFill>
                  <a:sysClr val="windowText" lastClr="0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800" kern="0" dirty="0">
                <a:ln>
                  <a:noFill/>
                </a:ln>
                <a:solidFill>
                  <a:sysClr val="windowText" lastClr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ТРАНСПОРТА И СФЕРЫ УСЛУГ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43251750"/>
              </p:ext>
            </p:extLst>
          </p:nvPr>
        </p:nvGraphicFramePr>
        <p:xfrm>
          <a:off x="179511" y="1600200"/>
          <a:ext cx="8784978" cy="37890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64297">
                  <a:extLst>
                    <a:ext uri="{9D8B030D-6E8A-4147-A177-3AD203B41FA5}">
                      <a16:colId xmlns:a16="http://schemas.microsoft.com/office/drawing/2014/main" val="3877608410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3403398283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3502866243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3981754729"/>
                    </a:ext>
                  </a:extLst>
                </a:gridCol>
                <a:gridCol w="1872209">
                  <a:extLst>
                    <a:ext uri="{9D8B030D-6E8A-4147-A177-3AD203B41FA5}">
                      <a16:colId xmlns:a16="http://schemas.microsoft.com/office/drawing/2014/main" val="200985997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>
                          <a:solidFill>
                            <a:schemeClr val="tx1"/>
                          </a:solidFill>
                        </a:rPr>
                        <a:t>Наименование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lang="ru-RU" sz="1600" b="0" baseline="0" dirty="0">
                          <a:solidFill>
                            <a:schemeClr val="tx1"/>
                          </a:solidFill>
                        </a:rPr>
                        <a:t> полугодие 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</a:rPr>
                        <a:t>202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</a:rPr>
                        <a:t> г., </a:t>
                      </a:r>
                    </a:p>
                    <a:p>
                      <a:pPr algn="ctr"/>
                      <a:r>
                        <a:rPr lang="ru-RU" sz="1600" b="0" dirty="0">
                          <a:solidFill>
                            <a:schemeClr val="tx1"/>
                          </a:solidFill>
                        </a:rPr>
                        <a:t>тыс. руб.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lang="ru-RU" sz="1600" b="0" baseline="0" dirty="0">
                          <a:solidFill>
                            <a:schemeClr val="tx1"/>
                          </a:solidFill>
                        </a:rPr>
                        <a:t> полугодие 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</a:rPr>
                        <a:t>202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</a:rPr>
                        <a:t> г., </a:t>
                      </a:r>
                    </a:p>
                    <a:p>
                      <a:pPr algn="ctr"/>
                      <a:r>
                        <a:rPr lang="ru-RU" sz="1600" b="0" dirty="0">
                          <a:solidFill>
                            <a:schemeClr val="tx1"/>
                          </a:solidFill>
                        </a:rPr>
                        <a:t>тыс. руб.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>
                          <a:solidFill>
                            <a:schemeClr val="tx1"/>
                          </a:solidFill>
                        </a:rPr>
                        <a:t>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>
                          <a:solidFill>
                            <a:schemeClr val="tx1"/>
                          </a:solidFill>
                        </a:rPr>
                        <a:t>Отклонение,</a:t>
                      </a:r>
                      <a:r>
                        <a:rPr lang="ru-RU" sz="1600" b="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  <a:p>
                      <a:pPr algn="ctr"/>
                      <a:r>
                        <a:rPr lang="ru-RU" sz="1600" b="0" baseline="0" dirty="0">
                          <a:solidFill>
                            <a:schemeClr val="tx1"/>
                          </a:solidFill>
                        </a:rPr>
                        <a:t>тыс. руб.</a:t>
                      </a:r>
                      <a:endParaRPr lang="ru-RU" sz="1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503069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>
                          <a:effectLst/>
                          <a:latin typeface="+mn-lt"/>
                        </a:rPr>
                        <a:t>УКПП "Коммунальник"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1 005,8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1 175,2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116,8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169,4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052218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>
                          <a:effectLst/>
                          <a:latin typeface="+mn-lt"/>
                        </a:rPr>
                        <a:t>Горецкий филиал Автопарк №17 ОАО «Могилевоблавтотранс»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126,0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146,4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116,2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20,4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849151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>
                          <a:effectLst/>
                          <a:latin typeface="+mn-lt"/>
                        </a:rPr>
                        <a:t>ОАО "Према"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93,1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89,6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96,2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-3,5</a:t>
                      </a:r>
                      <a:endParaRPr lang="ru-RU" sz="16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667385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 dirty="0">
                          <a:effectLst/>
                          <a:latin typeface="+mn-lt"/>
                        </a:rPr>
                        <a:t>РУП "Могилевоблгаз"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431,2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449,5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104,2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18,3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837288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>
                          <a:effectLst/>
                          <a:latin typeface="+mn-lt"/>
                        </a:rPr>
                        <a:t>РУП "Могилевэнерго"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247,5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298,4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120,5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50,9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039622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 dirty="0" err="1">
                          <a:effectLst/>
                          <a:latin typeface="+mn-lt"/>
                        </a:rPr>
                        <a:t>Шкловское</a:t>
                      </a:r>
                      <a:r>
                        <a:rPr lang="ru-RU" sz="1600" b="0" i="0" u="none" strike="noStrike" dirty="0">
                          <a:effectLst/>
                          <a:latin typeface="+mn-lt"/>
                        </a:rPr>
                        <a:t> </a:t>
                      </a:r>
                      <a:r>
                        <a:rPr lang="ru-RU" sz="1600" b="0" i="0" u="none" strike="noStrike" dirty="0" err="1">
                          <a:effectLst/>
                          <a:latin typeface="+mn-lt"/>
                        </a:rPr>
                        <a:t>райпо</a:t>
                      </a:r>
                      <a:endParaRPr lang="ru-RU" sz="16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232,3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266,6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114,8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34,3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373259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 dirty="0">
                          <a:effectLst/>
                          <a:latin typeface="+mn-lt"/>
                        </a:rPr>
                        <a:t>ООО "Экстрапромсервис"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76,5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93,9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122,7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17,4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65787252"/>
                  </a:ext>
                </a:extLst>
              </a:tr>
            </a:tbl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669" y="144116"/>
            <a:ext cx="1080120" cy="1200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8528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435280" cy="850106"/>
          </a:xfrm>
        </p:spPr>
        <p:txBody>
          <a:bodyPr>
            <a:normAutofit fontScale="90000"/>
          </a:bodyPr>
          <a:lstStyle/>
          <a:p>
            <a:r>
              <a:rPr lang="ru-RU" sz="1800" kern="0" dirty="0">
                <a:ln>
                  <a:noFill/>
                </a:ln>
                <a:solidFill>
                  <a:sysClr val="windowText" lastClr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ПОСТУПЛЕНИЕ НАЛОГОВ В РАЙОННЫЙ БЮДЖЕТ </a:t>
            </a:r>
            <a:br>
              <a:rPr lang="ru-RU" sz="1800" kern="0" dirty="0">
                <a:ln>
                  <a:noFill/>
                </a:ln>
                <a:solidFill>
                  <a:sysClr val="windowText" lastClr="0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800" kern="0" dirty="0">
                <a:ln>
                  <a:noFill/>
                </a:ln>
                <a:solidFill>
                  <a:sysClr val="windowText" lastClr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ПО ПРЕДПРИЯТИЯМ СТРОИТЕЛЬНОЙ И </a:t>
            </a:r>
            <a:br>
              <a:rPr lang="ru-RU" sz="1800" kern="0" dirty="0">
                <a:ln>
                  <a:noFill/>
                </a:ln>
                <a:solidFill>
                  <a:sysClr val="windowText" lastClr="0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800" kern="0" dirty="0">
                <a:ln>
                  <a:noFill/>
                </a:ln>
                <a:solidFill>
                  <a:sysClr val="windowText" lastClr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ДОРОЖНО-СТРОИТЕЛЬНОЙ ОТРАСЛИ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17242441"/>
              </p:ext>
            </p:extLst>
          </p:nvPr>
        </p:nvGraphicFramePr>
        <p:xfrm>
          <a:off x="323529" y="1600200"/>
          <a:ext cx="8363271" cy="31249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2287">
                  <a:extLst>
                    <a:ext uri="{9D8B030D-6E8A-4147-A177-3AD203B41FA5}">
                      <a16:colId xmlns:a16="http://schemas.microsoft.com/office/drawing/2014/main" val="18779278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1492026667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3794531318"/>
                    </a:ext>
                  </a:extLst>
                </a:gridCol>
                <a:gridCol w="1218010">
                  <a:extLst>
                    <a:ext uri="{9D8B030D-6E8A-4147-A177-3AD203B41FA5}">
                      <a16:colId xmlns:a16="http://schemas.microsoft.com/office/drawing/2014/main" val="2715198308"/>
                    </a:ext>
                  </a:extLst>
                </a:gridCol>
                <a:gridCol w="1672654">
                  <a:extLst>
                    <a:ext uri="{9D8B030D-6E8A-4147-A177-3AD203B41FA5}">
                      <a16:colId xmlns:a16="http://schemas.microsoft.com/office/drawing/2014/main" val="325028763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>
                          <a:solidFill>
                            <a:schemeClr val="tx1"/>
                          </a:solidFill>
                        </a:rPr>
                        <a:t>Наименование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lang="ru-RU" sz="1600" b="0" baseline="0" dirty="0">
                          <a:solidFill>
                            <a:schemeClr val="tx1"/>
                          </a:solidFill>
                        </a:rPr>
                        <a:t> полугодие 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</a:rPr>
                        <a:t>202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</a:rPr>
                        <a:t> г., </a:t>
                      </a:r>
                    </a:p>
                    <a:p>
                      <a:pPr algn="ctr"/>
                      <a:r>
                        <a:rPr lang="ru-RU" sz="1600" b="0" dirty="0">
                          <a:solidFill>
                            <a:schemeClr val="tx1"/>
                          </a:solidFill>
                        </a:rPr>
                        <a:t>тыс. руб.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lang="ru-RU" sz="1600" b="0" baseline="0" dirty="0">
                          <a:solidFill>
                            <a:schemeClr val="tx1"/>
                          </a:solidFill>
                        </a:rPr>
                        <a:t> полугодие 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</a:rPr>
                        <a:t>202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</a:rPr>
                        <a:t>г., </a:t>
                      </a:r>
                    </a:p>
                    <a:p>
                      <a:pPr algn="ctr"/>
                      <a:r>
                        <a:rPr lang="ru-RU" sz="1600" b="0" dirty="0">
                          <a:solidFill>
                            <a:schemeClr val="tx1"/>
                          </a:solidFill>
                        </a:rPr>
                        <a:t>тыс. руб.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>
                          <a:solidFill>
                            <a:schemeClr val="tx1"/>
                          </a:solidFill>
                        </a:rPr>
                        <a:t>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>
                          <a:solidFill>
                            <a:schemeClr val="tx1"/>
                          </a:solidFill>
                        </a:rPr>
                        <a:t>Отклонение,</a:t>
                      </a:r>
                      <a:r>
                        <a:rPr lang="ru-RU" sz="1600" b="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  <a:p>
                      <a:pPr algn="ctr"/>
                      <a:r>
                        <a:rPr lang="ru-RU" sz="1600" b="0" baseline="0" dirty="0">
                          <a:solidFill>
                            <a:schemeClr val="tx1"/>
                          </a:solidFill>
                        </a:rPr>
                        <a:t>тыс. руб.</a:t>
                      </a:r>
                      <a:endParaRPr lang="ru-RU" sz="1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77610101"/>
                  </a:ext>
                </a:extLst>
              </a:tr>
              <a:tr h="573792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effectLst/>
                          <a:latin typeface="+mn-lt"/>
                        </a:rPr>
                        <a:t>ООО "Строительная компания "Прометей"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489,</a:t>
                      </a:r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611,9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4,9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</a:t>
                      </a:r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7280125"/>
                  </a:ext>
                </a:extLst>
              </a:tr>
              <a:tr h="792088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effectLst/>
                          <a:latin typeface="+mn-lt"/>
                        </a:rPr>
                        <a:t>Филиал КУП "Могилевоблдорстрой ДРСУ № 127"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57,3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67,5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117,9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</a:t>
                      </a:r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64691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effectLst/>
                          <a:latin typeface="+mn-lt"/>
                        </a:rPr>
                        <a:t>ГУКДСП "Горецкая СПМК"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185,6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251,5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5,5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65,9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0191929"/>
                  </a:ext>
                </a:extLst>
              </a:tr>
              <a:tr h="565264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effectLst/>
                          <a:latin typeface="+mn-lt"/>
                        </a:rPr>
                        <a:t>Филиал "ДЭУ № 75" РУП "Могилевавтодор"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111,4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120,7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8,4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9,3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10297392"/>
                  </a:ext>
                </a:extLst>
              </a:tr>
            </a:tbl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274638"/>
            <a:ext cx="1005927" cy="1005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8862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Диаграмма 2">
            <a:extLst>
              <a:ext uri="{FF2B5EF4-FFF2-40B4-BE49-F238E27FC236}">
                <a16:creationId xmlns:a16="http://schemas.microsoft.com/office/drawing/2014/main" id="{00000000-0008-0000-0000-000002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2368177"/>
              </p:ext>
            </p:extLst>
          </p:nvPr>
        </p:nvGraphicFramePr>
        <p:xfrm>
          <a:off x="-1" y="188640"/>
          <a:ext cx="9144001" cy="64807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342817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Диаграмма 2">
            <a:extLst>
              <a:ext uri="{FF2B5EF4-FFF2-40B4-BE49-F238E27FC236}">
                <a16:creationId xmlns:a16="http://schemas.microsoft.com/office/drawing/2014/main" id="{00000000-0008-0000-0200-000002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4886113"/>
              </p:ext>
            </p:extLst>
          </p:nvPr>
        </p:nvGraphicFramePr>
        <p:xfrm>
          <a:off x="-1" y="0"/>
          <a:ext cx="9144001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9594505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Серая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3880</TotalTime>
  <Words>862</Words>
  <Application>Microsoft Office PowerPoint</Application>
  <PresentationFormat>Экран (4:3)</PresentationFormat>
  <Paragraphs>315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9" baseType="lpstr">
      <vt:lpstr>Arial</vt:lpstr>
      <vt:lpstr>Book Antiqua</vt:lpstr>
      <vt:lpstr>Calibri</vt:lpstr>
      <vt:lpstr>Lucida Sans</vt:lpstr>
      <vt:lpstr>Times New Roman</vt:lpstr>
      <vt:lpstr>Wingdings</vt:lpstr>
      <vt:lpstr>Wingdings 2</vt:lpstr>
      <vt:lpstr>Wingdings 3</vt:lpstr>
      <vt:lpstr>Апекс</vt:lpstr>
      <vt:lpstr>Презентация PowerPoint</vt:lpstr>
      <vt:lpstr>Презентация PowerPoint</vt:lpstr>
      <vt:lpstr>Презентация PowerPoint</vt:lpstr>
      <vt:lpstr>ПОСТУПЛЕНИЕ НАЛОГОВ В РАЙОННЫЙ БЮДЖЕТ  ПО СЕЛЬСКОХОЗЯЙСТВЕННЫМ ПРЕДПРИЯТИЯМ</vt:lpstr>
      <vt:lpstr>ПОСТУПЛЕНИЕ НАЛОГОВ В РАЙОННЫЙ БЮДЖЕТ  ПО ПРОМЫШЛЕННЫМ ПРЕДПРИЯТИЯМ</vt:lpstr>
      <vt:lpstr>ПОСТУПЛЕНИЕ НАЛОГОВ В РАЙОННЫЙ БЮДЖЕТ  ПО ПРЕДПРИЯТИЯМ НАРОДНО-ХОЗЯЙСТВЕННОГО КОМПЛЕКСА, ЭНЕРГЕТИКИ,  ТРАНСПОРТА И СФЕРЫ УСЛУГ</vt:lpstr>
      <vt:lpstr>ПОСТУПЛЕНИЕ НАЛОГОВ В РАЙОННЫЙ БЮДЖЕТ  ПО ПРЕДПРИЯТИЯМ СТРОИТЕЛЬНОЙ И  ДОРОЖНО-СТРОИТЕЛЬНОЙ ОТРАСЛИ</vt:lpstr>
      <vt:lpstr>Презентация PowerPoint</vt:lpstr>
      <vt:lpstr>Презентация PowerPoint</vt:lpstr>
      <vt:lpstr>ВНЕБЮДЖЕТНЫЕ ДОХОДЫ ПО ОТРАСЛЯМ БЮДЖЕТА  ГОРЕЦКОГО РАЙОНА</vt:lpstr>
    </vt:vector>
  </TitlesOfParts>
  <Company>Финансовый отдел Горецкого РИК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Исполнение бюджета Горецкого района  за 2014 год</dc:title>
  <dc:creator>Максим Брындиков</dc:creator>
  <cp:lastModifiedBy>Ковалева Надежда Аркадьевна</cp:lastModifiedBy>
  <cp:revision>499</cp:revision>
  <cp:lastPrinted>2020-07-09T05:32:50Z</cp:lastPrinted>
  <dcterms:created xsi:type="dcterms:W3CDTF">2015-02-03T13:21:27Z</dcterms:created>
  <dcterms:modified xsi:type="dcterms:W3CDTF">2026-08-07T05:21:41Z</dcterms:modified>
</cp:coreProperties>
</file>