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gilev-region.gov.b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Методические рекомендации инициаторам проектов гражданских инициатив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правильно составить заявку и стать победителем?</a:t>
            </a:r>
            <a:endParaRPr lang="ru-RU" dirty="0"/>
          </a:p>
        </p:txBody>
      </p:sp>
      <p:pic>
        <p:nvPicPr>
          <p:cNvPr id="1026" name="Picture 2" descr="C:\Дирекция\ГРАЖДАНСКИЕ ИНИЦИАТИВЫ\закон о МУСУ по гр.иниц\РЕАЛИЗАЦИЯ ГИ В 2025 ГОДУ\фото для презентации\istockphoto-1439932989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040560" cy="319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Открытый конкурсный отбор проектов гражданских инициатив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Открытый конкурсный отбор проектов гражданских инициатив</a:t>
            </a:r>
            <a:r>
              <a:rPr lang="ru-RU" sz="14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1500" dirty="0" smtClean="0">
                <a:solidFill>
                  <a:schemeClr val="tx2"/>
                </a:solidFill>
                <a:latin typeface="Book Antiqua" pitchFamily="18" charset="0"/>
              </a:rPr>
              <a:t>проводится в соответствии со статьей 36</a:t>
            </a:r>
            <a:r>
              <a:rPr lang="ru-RU" sz="1500" baseline="30000" dirty="0" smtClean="0">
                <a:solidFill>
                  <a:schemeClr val="tx2"/>
                </a:solidFill>
                <a:latin typeface="Book Antiqua" pitchFamily="18" charset="0"/>
              </a:rPr>
              <a:t>1</a:t>
            </a:r>
            <a:r>
              <a:rPr lang="ru-RU" sz="1500" dirty="0" smtClean="0">
                <a:solidFill>
                  <a:schemeClr val="tx2"/>
                </a:solidFill>
                <a:latin typeface="Book Antiqua" pitchFamily="18" charset="0"/>
              </a:rPr>
              <a:t> Закона Республики Беларусь от 4 января 2010 г. № 108-З «О местном управлении и самоуправлении в Республике Беларусь» и Положением о порядке реализации  гражданских инициатив на территории Могилевской области, утвержденным решением Могилевского областного Совета депутатов от 22 сентября 2023 г. № 50-12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Гражданские инициативы </a:t>
            </a:r>
            <a:r>
              <a:rPr lang="ru-RU" sz="1400" dirty="0" smtClean="0">
                <a:solidFill>
                  <a:schemeClr val="tx2"/>
                </a:solidFill>
                <a:latin typeface="Book Antiqua" pitchFamily="18" charset="0"/>
              </a:rPr>
              <a:t>– </a:t>
            </a:r>
            <a:r>
              <a:rPr lang="ru-RU" sz="1500" dirty="0" smtClean="0">
                <a:solidFill>
                  <a:schemeClr val="tx2"/>
                </a:solidFill>
                <a:latin typeface="Book Antiqua" pitchFamily="18" charset="0"/>
              </a:rPr>
              <a:t>мероприятия, направленные на улучшение качества жизни населения, проживающего на территории соответствующей административно-территориальной единицы или ее части, в том числе на благоустройство территорий земель общего пользования населенных пунктов, строительство (возведение, реконструкцию, ремонт, реставрацию, благоустройство) социально- значимых объектов, общую профилактику правонарушений, предупреждение травматизма и гибели граждан, а также на решение иных вопросов местного значения.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Цель</a:t>
            </a:r>
            <a:r>
              <a:rPr lang="ru-RU" sz="2800" dirty="0" smtClean="0">
                <a:latin typeface="Book Antiqua" pitchFamily="18" charset="0"/>
              </a:rPr>
              <a:t> </a:t>
            </a: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Book Antiqua" pitchFamily="18" charset="0"/>
              </a:rPr>
              <a:t>Формирование активной гражданской позиции и вовлечения граждан в общественно-политическую, социально-экономическую, культурно-образовательную деятельность;</a:t>
            </a: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Book Antiqua" pitchFamily="18" charset="0"/>
              </a:rPr>
              <a:t>развитие и стимулирование гражданских инициатив для решения социально значимых вопросов местного значения;</a:t>
            </a: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Book Antiqua" pitchFamily="18" charset="0"/>
              </a:rPr>
              <a:t>распространение успешного опыта активного участия граждан в решении вопросов местного значения.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Участники: </a:t>
            </a:r>
            <a:r>
              <a:rPr lang="ru-RU" sz="1500" dirty="0" smtClean="0">
                <a:solidFill>
                  <a:schemeClr val="tx2"/>
                </a:solidFill>
                <a:latin typeface="Book Antiqua" pitchFamily="18" charset="0"/>
              </a:rPr>
              <a:t>граждане, достигшие 18 лет и постоянно проживающие на территории соответствующей административно-территориальной единицы или ее части.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Открытый конкурсный отбор проектов гражданских инициатив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34339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Проект –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Book Antiqua" pitchFamily="18" charset="0"/>
              </a:rPr>
              <a:t>инициатива, оформленная в структурированном виде, содержащая все сведения о проекте, в том числе сведения о потребности в осуществлении расходов на реализацию проекта, а также комплекс мероприятий, направленных на решение конкретной актуальной проблемы определенной территории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Заявка –</a:t>
            </a:r>
            <a:r>
              <a:rPr lang="ru-RU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Book Antiqua" pitchFamily="18" charset="0"/>
              </a:rPr>
              <a:t>заполненная проектная форма, включая сведения об инициаторе, а также документы, указанные в методических рекомендациях (приложение)   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</a:rPr>
              <a:t>!! Проверка на соответствие требованиям конкурсного отбора осуществляется Могилевским областным Советом депутатов</a:t>
            </a:r>
          </a:p>
          <a:p>
            <a:pPr>
              <a:buNone/>
            </a:pPr>
            <a:endParaRPr lang="ru-RU" sz="13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869160"/>
            <a:ext cx="39604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Сроки для подачи заявки 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 30 октября по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20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ноября 2024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г.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C:\Дирекция\ГРАЖДАНСКИЕ ИНИЦИАТИВЫ\закон о МУСУ по гр.иниц\РЕАЛИЗАЦИЯ ГИ В 2025 ГОДУ\фото для презентации\IMG_3390-e1550751280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37113"/>
            <a:ext cx="2873896" cy="191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2900" dirty="0" smtClean="0">
                <a:latin typeface="Book Antiqua" pitchFamily="18" charset="0"/>
              </a:rPr>
              <a:t>сохранение объектов культурного наследия (памятников истории и культуры);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размещение малых архитектурных форм;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устройство детских игровых и спортивных площадок;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размещение площадок для выгула и дрессировки собак;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устройство объектов для занятия физической культурой, массовым спортом, организация проведения физкультурно-оздоровительных и спортивных мероприятий;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создание (восстановление) объектов массового отдыха граждан (пляжи, парки, скверы, зоны отдыха);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устройство тротуарных дорожек, объектов дорожной инфраструктуры;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ремонт и благоустройство военно-мемориальных объектов, памятных объектов и знаков;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сохранение, возрождение и развитие народных художественных промыслов;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организация досуга, в том числе организация экскурсионного обслуживания, событийных мероприятий, фестивалей, иных культурно- массовых мероприятий, проводимых на территории административно- территориальной единицы (её части);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организация мероприятий по охране окружающей среды;</a:t>
            </a:r>
          </a:p>
          <a:p>
            <a:pPr algn="just"/>
            <a:r>
              <a:rPr lang="ru-RU" sz="2900" dirty="0" smtClean="0">
                <a:latin typeface="Book Antiqua" pitchFamily="18" charset="0"/>
              </a:rPr>
              <a:t>иные мероприятия по решению вопросов местного значения.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отвечает на следующие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Для кого важно, чтобы проблема была решена?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Что именно нужно будет сделать, чтобы решить проблему?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Кто может помочь в решении проблемы?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Какие ресурсы потребуются?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Зачем делать то, что запланировано?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Что изменится после реализации проекта?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Делал ли кто-то подобное ранее? </a:t>
            </a:r>
            <a:endParaRPr lang="ru-RU" sz="2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1" name="Picture 3" descr="C:\Дирекция\ГРАЖДАНСКИЕ ИНИЦИАТИВЫ\закон о МУСУ по гр.иниц\РЕАЛИЗАЦИЯ ГИ В 2025 ГОДУ\фото для презентации\1000_F_73122150_PktZUNbN1SGoghjvKDTlXOx7yOn8K7Aa.jpg"/>
          <p:cNvPicPr>
            <a:picLocks noChangeAspect="1" noChangeArrowheads="1"/>
          </p:cNvPicPr>
          <p:nvPr/>
        </p:nvPicPr>
        <p:blipFill>
          <a:blip r:embed="rId2" cstate="print"/>
          <a:srcRect l="3774" b="3599"/>
          <a:stretch>
            <a:fillRect/>
          </a:stretch>
        </p:blipFill>
        <p:spPr bwMode="auto">
          <a:xfrm>
            <a:off x="5220072" y="3836844"/>
            <a:ext cx="3672408" cy="2184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заявки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9248" t="24800" r="51772" b="11151"/>
          <a:stretch>
            <a:fillRect/>
          </a:stretch>
        </p:blipFill>
        <p:spPr bwMode="auto">
          <a:xfrm>
            <a:off x="107503" y="1268760"/>
            <a:ext cx="24152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 l="53544" t="18500" r="15154" b="6951"/>
          <a:stretch>
            <a:fillRect/>
          </a:stretch>
        </p:blipFill>
        <p:spPr bwMode="auto">
          <a:xfrm>
            <a:off x="1403648" y="2348880"/>
            <a:ext cx="2736304" cy="36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 l="16925" t="19550" r="52202" b="6951"/>
          <a:stretch>
            <a:fillRect/>
          </a:stretch>
        </p:blipFill>
        <p:spPr bwMode="auto">
          <a:xfrm>
            <a:off x="3203848" y="2996952"/>
            <a:ext cx="2592288" cy="34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 l="52953" t="20600" r="15744" b="6951"/>
          <a:stretch>
            <a:fillRect/>
          </a:stretch>
        </p:blipFill>
        <p:spPr bwMode="auto">
          <a:xfrm>
            <a:off x="5868144" y="2564904"/>
            <a:ext cx="3024336" cy="393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72" y="1340768"/>
            <a:ext cx="345638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Вопросы в заявке отражают критерии оценки</a:t>
            </a: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94320"/>
          </a:xfrm>
        </p:spPr>
        <p:txBody>
          <a:bodyPr/>
          <a:lstStyle/>
          <a:p>
            <a:r>
              <a:rPr lang="ru-RU" dirty="0" smtClean="0"/>
              <a:t>Открытый конкурсный отбор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6192688" cy="4248472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Book Antiqua" pitchFamily="18" charset="0"/>
              </a:rPr>
              <a:t>Оценка проектов производится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Book Antiqua" pitchFamily="18" charset="0"/>
              </a:rPr>
              <a:t>по 2-балльной шкале по критериям: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актуальность и социальная значимость гражданской инициативы;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ожидаемый социальный, экономический и иной эффект от реализации гражданской инициативы (ожидаемые изменения в социальной, экономической и иных сферах жизни, которые произойдут в результате реализации гражданской инициативы);</a:t>
            </a:r>
          </a:p>
          <a:p>
            <a:pPr algn="just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инновационность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подходов, предлагаемых в рамках реализации гражданской инициативы;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направленность результата гражданской инициативы на улучшение качества жизни людей с ограниченными возможностями;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собственный вклад инициаторов и дополнительные ресурсы (безвозмездная (спонсорская) помощь);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вовлеченность в процесс реализации гражданской инициативы широкого круга партнеров (в том числе местных органов самоуправления, организаций, граждан, людей с инвалидностью и (или) других уязвимых групп населения);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обеспечение возможности поддержания или развития результатов, достигнутых в рамках гражданской инициативы по окончании ее реализации.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216" y="3284984"/>
            <a:ext cx="23042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Book Antiqua" pitchFamily="18" charset="0"/>
              </a:rPr>
              <a:t>Каждый проект </a:t>
            </a:r>
            <a:r>
              <a:rPr lang="ru-RU" sz="1200" b="1" dirty="0" smtClean="0">
                <a:solidFill>
                  <a:schemeClr val="tx2"/>
                </a:solidFill>
                <a:latin typeface="Book Antiqua" pitchFamily="18" charset="0"/>
              </a:rPr>
              <a:t>оценивается </a:t>
            </a:r>
            <a:r>
              <a:rPr lang="ru-RU" sz="1200" dirty="0" smtClean="0">
                <a:solidFill>
                  <a:schemeClr val="tx2"/>
                </a:solidFill>
                <a:latin typeface="Book Antiqua" pitchFamily="18" charset="0"/>
              </a:rPr>
              <a:t>конкурсной комиссией</a:t>
            </a:r>
            <a:endParaRPr lang="ru-RU" sz="12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4149080"/>
            <a:ext cx="237626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Book Antiqua" pitchFamily="18" charset="0"/>
              </a:rPr>
              <a:t>Победителями </a:t>
            </a:r>
            <a:r>
              <a:rPr lang="ru-RU" sz="1200" dirty="0" smtClean="0">
                <a:solidFill>
                  <a:schemeClr val="tx2"/>
                </a:solidFill>
                <a:latin typeface="Book Antiqua" pitchFamily="18" charset="0"/>
              </a:rPr>
              <a:t>признаются проекты, набравшие наибольшее количество баллов</a:t>
            </a:r>
            <a:endParaRPr lang="ru-RU" sz="12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301208"/>
            <a:ext cx="82089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Book Antiqua" pitchFamily="18" charset="0"/>
              </a:rPr>
              <a:t>Результаты открытого конкурсного отбора публикуются на официальном сайте облисполкома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Book Antiqua" pitchFamily="18" charset="0"/>
              </a:rPr>
              <a:t> (</a:t>
            </a:r>
            <a:r>
              <a:rPr lang="ru-RU" sz="1200" b="1" u="sng" dirty="0" smtClean="0">
                <a:solidFill>
                  <a:srgbClr val="002060"/>
                </a:solidFill>
                <a:latin typeface="Book Antiqua" pitchFamily="18" charset="0"/>
                <a:hlinkClick r:id="rId2"/>
              </a:rPr>
              <a:t>http://</a:t>
            </a:r>
            <a:r>
              <a:rPr lang="en-US" sz="1200" b="1" u="sng" dirty="0" smtClean="0">
                <a:solidFill>
                  <a:srgbClr val="002060"/>
                </a:solidFill>
                <a:latin typeface="Book Antiqua" pitchFamily="18" charset="0"/>
                <a:hlinkClick r:id="rId2"/>
              </a:rPr>
              <a:t>www</a:t>
            </a:r>
            <a:r>
              <a:rPr lang="ru-RU" sz="1200" b="1" u="sng" dirty="0" smtClean="0">
                <a:solidFill>
                  <a:srgbClr val="002060"/>
                </a:solidFill>
                <a:latin typeface="Book Antiqua" pitchFamily="18" charset="0"/>
                <a:hlinkClick r:id="rId2"/>
              </a:rPr>
              <a:t>.</a:t>
            </a:r>
            <a:r>
              <a:rPr lang="ru-RU" sz="1200" b="1" u="sng" dirty="0" err="1" smtClean="0">
                <a:solidFill>
                  <a:srgbClr val="002060"/>
                </a:solidFill>
                <a:latin typeface="Book Antiqua" pitchFamily="18" charset="0"/>
                <a:hlinkClick r:id="rId2"/>
              </a:rPr>
              <a:t>mogilev-region.gov.by</a:t>
            </a:r>
            <a:r>
              <a:rPr lang="ru-RU" sz="1200" dirty="0" smtClean="0">
                <a:solidFill>
                  <a:srgbClr val="002060"/>
                </a:solidFill>
                <a:latin typeface="Book Antiqua" pitchFamily="18" charset="0"/>
              </a:rPr>
              <a:t>), а также в газете «Маг</a:t>
            </a:r>
            <a:r>
              <a:rPr lang="en-US" sz="1200" dirty="0" err="1" smtClean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ru-RU" sz="1200" dirty="0" err="1" smtClean="0">
                <a:solidFill>
                  <a:srgbClr val="002060"/>
                </a:solidFill>
                <a:latin typeface="Book Antiqua" pitchFamily="18" charset="0"/>
              </a:rPr>
              <a:t>лёўск</a:t>
            </a:r>
            <a:r>
              <a:rPr lang="en-US" sz="1200" dirty="0" err="1" smtClean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ru-RU" sz="1200" dirty="0" smtClean="0">
                <a:solidFill>
                  <a:srgbClr val="002060"/>
                </a:solidFill>
                <a:latin typeface="Book Antiqua" pitchFamily="18" charset="0"/>
              </a:rPr>
              <a:t>я </a:t>
            </a:r>
            <a:r>
              <a:rPr lang="ru-RU" sz="1200" dirty="0" err="1" smtClean="0">
                <a:solidFill>
                  <a:srgbClr val="002060"/>
                </a:solidFill>
                <a:latin typeface="Book Antiqua" pitchFamily="18" charset="0"/>
              </a:rPr>
              <a:t>ведамасц</a:t>
            </a:r>
            <a:r>
              <a:rPr lang="en-US" sz="1200" dirty="0" err="1" smtClean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ru-RU" sz="1200" dirty="0" smtClean="0">
                <a:solidFill>
                  <a:srgbClr val="002060"/>
                </a:solidFill>
                <a:latin typeface="Book Antiqua" pitchFamily="18" charset="0"/>
              </a:rPr>
              <a:t>»</a:t>
            </a:r>
            <a:endParaRPr lang="ru-RU" sz="12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204864"/>
            <a:ext cx="23042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Каждый участник (инициатор) представляет свой проект в форме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презентации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805264"/>
            <a:ext cx="82089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Book Antiqua" pitchFamily="18" charset="0"/>
              </a:rPr>
              <a:t>Инициатор обеспечивает поступление 10% </a:t>
            </a:r>
            <a:r>
              <a:rPr lang="ru-RU" sz="1200" dirty="0" err="1" smtClean="0">
                <a:solidFill>
                  <a:srgbClr val="002060"/>
                </a:solidFill>
                <a:latin typeface="Book Antiqua" pitchFamily="18" charset="0"/>
              </a:rPr>
              <a:t>софинансирования</a:t>
            </a:r>
            <a:r>
              <a:rPr lang="ru-RU" sz="1200" dirty="0" smtClean="0">
                <a:solidFill>
                  <a:srgbClr val="002060"/>
                </a:solidFill>
                <a:latin typeface="Book Antiqua" pitchFamily="18" charset="0"/>
              </a:rPr>
              <a:t> в течение месяца со дня официального опубликования результатов конкурсного отбора</a:t>
            </a:r>
            <a:endParaRPr lang="ru-RU" sz="12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1340768"/>
            <a:ext cx="23042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Конкурсный отбор объявляет и проводит АССОЦИАЦИЯ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2816"/>
            <a:ext cx="1584176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</a:rPr>
              <a:t>Инициатор 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772816"/>
            <a:ext cx="19442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Могилевский областной Совет депутатов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772816"/>
            <a:ext cx="2448272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Могилевская областная ассоциация местных Советов депутатов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1772816"/>
            <a:ext cx="1656184" cy="986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Могилевский облисполком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979712" y="2276872"/>
            <a:ext cx="21602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139952" y="2276872"/>
            <a:ext cx="21602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804248" y="2276872"/>
            <a:ext cx="21602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5536" y="2924944"/>
            <a:ext cx="165618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формирует заявку и направляет в областной Совет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обеспечивает перечисление 10% </a:t>
            </a:r>
            <a:r>
              <a:rPr lang="ru-RU" sz="1200" i="1" dirty="0" err="1" smtClean="0">
                <a:latin typeface="Book Antiqua" pitchFamily="18" charset="0"/>
              </a:rPr>
              <a:t>софинансирования</a:t>
            </a:r>
            <a:r>
              <a:rPr lang="ru-RU" sz="1200" i="1" dirty="0" smtClean="0">
                <a:latin typeface="Book Antiqua" pitchFamily="18" charset="0"/>
              </a:rPr>
              <a:t>, в случае победы в конкурсном отборе ГИ</a:t>
            </a:r>
            <a:endParaRPr lang="ru-RU" sz="1200" i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2924944"/>
            <a:ext cx="2088232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проводит предварительное рассмотрение заявок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 направляет в Ассоциацию заявки соответствующие требованиям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возвращает инициатору заявки, не соответствующие требованиям</a:t>
            </a:r>
            <a:endParaRPr lang="ru-RU" sz="1200" i="1" dirty="0"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2924944"/>
            <a:ext cx="2520280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проводит открытый конкурсный отбор проектов ГИ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направляет проекты, ставшие победителями конкурсного отбора, в облисполком для определения структурных подразделений, ответственных за реализацию  проектов ГИ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осуществляет координацию реализации проектов ГИ</a:t>
            </a:r>
            <a:endParaRPr lang="ru-RU" sz="1200" i="1" dirty="0"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2924944"/>
            <a:ext cx="1872208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latin typeface="Book Antiqua" pitchFamily="18" charset="0"/>
              </a:rPr>
              <a:t>определяет структурные подразделения, ответственные за реализацию  проектов ГИ</a:t>
            </a:r>
            <a:endParaRPr lang="ru-RU" sz="1200" i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085184"/>
            <a:ext cx="468052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/>
                </a:solidFill>
                <a:latin typeface="+mj-lt"/>
              </a:rPr>
              <a:t>Реализация проектов, определенных победителями конкурсного отбора, обеспечивается структурными подразделениями, осуществляющими государственно-властные полномочия в соответствующей отрасли</a:t>
            </a:r>
            <a:endParaRPr lang="ru-RU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5229200"/>
            <a:ext cx="3744416" cy="83099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</a:rPr>
              <a:t>!!! Финансирование гражданских инициатив осуществляются в течение финансового года</a:t>
            </a:r>
            <a:endParaRPr lang="ru-RU" sz="1600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16200000">
            <a:off x="4391980" y="-2943708"/>
            <a:ext cx="432048" cy="8568952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5776" y="1412776"/>
            <a:ext cx="381642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 30 октября 2024г. по 28 февраля 2025г</a:t>
            </a:r>
            <a:r>
              <a:rPr lang="ru-RU" sz="1400" b="1" dirty="0" smtClean="0">
                <a:latin typeface="+mj-lt"/>
              </a:rPr>
              <a:t>.</a:t>
            </a:r>
            <a:endParaRPr lang="ru-RU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1079</TotalTime>
  <Words>777</Words>
  <Application>Microsoft Office PowerPoint</Application>
  <PresentationFormat>Экран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Book Antiqua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Методические рекомендации инициаторам проектов гражданских инициатив</vt:lpstr>
      <vt:lpstr>Открытый конкурсный отбор проектов гражданских инициатив</vt:lpstr>
      <vt:lpstr>Открытый конкурсный отбор проектов гражданских инициатив</vt:lpstr>
      <vt:lpstr>Направления </vt:lpstr>
      <vt:lpstr>Проект отвечает на следующие вопросы</vt:lpstr>
      <vt:lpstr>Форма заявки</vt:lpstr>
      <vt:lpstr>Открытый конкурсный отбор</vt:lpstr>
      <vt:lpstr>Механизм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инициаторам проектов гражданских инициатив</dc:title>
  <dc:creator>Пользователь</dc:creator>
  <cp:lastModifiedBy>Гулая Татьяна Михайловна</cp:lastModifiedBy>
  <cp:revision>112</cp:revision>
  <dcterms:created xsi:type="dcterms:W3CDTF">2024-10-02T12:24:47Z</dcterms:created>
  <dcterms:modified xsi:type="dcterms:W3CDTF">2024-11-12T09:29:34Z</dcterms:modified>
</cp:coreProperties>
</file>