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85" r:id="rId2"/>
    <p:sldId id="270" r:id="rId3"/>
    <p:sldId id="278" r:id="rId4"/>
    <p:sldId id="281" r:id="rId5"/>
    <p:sldId id="282" r:id="rId6"/>
    <p:sldId id="283" r:id="rId7"/>
    <p:sldId id="284" r:id="rId8"/>
    <p:sldId id="280" r:id="rId9"/>
    <p:sldId id="276" r:id="rId10"/>
    <p:sldId id="286" r:id="rId11"/>
    <p:sldId id="275" r:id="rId12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99"/>
    <a:srgbClr val="FFFF00"/>
    <a:srgbClr val="0099FF"/>
    <a:srgbClr val="FFFF66"/>
    <a:srgbClr val="66FF33"/>
    <a:srgbClr val="6666FF"/>
    <a:srgbClr val="008000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4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4;&#1080;&#1072;&#1075;&#1088;&#1072;&#1084;&#1084;&#1099;%20&#1087;&#1086;%20&#1076;&#1086;&#1093;&#1086;&#1076;&#1072;&#1084;%201%20&#1087;&#1086;&#1083;&#1091;&#1075;&#1086;&#1076;&#1080;&#1077;%20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89;&#1090;&#1088;&#1091;&#1082;&#1090;&#1091;&#1088;&#1072;%20&#1088;&#1072;&#1089;&#1093;&#1086;&#1076;&#1086;&#1074;1%20-%20&#1082;&#1086;&#1087;&#1080;&#1103;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52;&#1077;&#1088;&#1086;&#1087;&#1088;&#1080;&#1103;&#1090;&#1080;&#1103;%20&#1087;&#1086;%20&#1101;&#1082;&#1086;&#1085;&#1086;&#1084;&#1080;&#1080;%20&#1079;&#1072;%201%20&#1087;&#1086;&#1083;&#1091;&#1075;&#1086;&#1076;&#1080;&#1077;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БЮДЖЕТА 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КВАРТАЛ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</c:rich>
      </c:tx>
      <c:layout>
        <c:manualLayout>
          <c:xMode val="edge"/>
          <c:yMode val="edge"/>
          <c:x val="0.19800435638133326"/>
          <c:y val="1.3499928264593935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63134295713035"/>
          <c:y val="0.1324268008165646"/>
          <c:w val="0.644543270781472"/>
          <c:h val="0.84525806945419102"/>
        </c:manualLayout>
      </c:layout>
      <c:pie3DChart>
        <c:varyColors val="1"/>
        <c:ser>
          <c:idx val="0"/>
          <c:order val="0"/>
          <c:tx>
            <c:strRef>
              <c:f>' структура'!$A$7</c:f>
              <c:strCache>
                <c:ptCount val="1"/>
                <c:pt idx="0">
                  <c:v>1 квартал 2024 года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815-4D64-90C1-401CCA0AF8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6815-4D64-90C1-401CCA0AF82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815-4D64-90C1-401CCA0AF82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6815-4D64-90C1-401CCA0AF82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6815-4D64-90C1-401CCA0AF82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6815-4D64-90C1-401CCA0AF82C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815-4D64-90C1-401CCA0AF82C}"/>
              </c:ext>
            </c:extLst>
          </c:dPt>
          <c:dLbls>
            <c:dLbl>
              <c:idx val="0"/>
              <c:layout>
                <c:manualLayout>
                  <c:x val="-2.0530402449693789E-3"/>
                  <c:y val="2.73101487314085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Подоходный</a:t>
                    </a:r>
                    <a:r>
                      <a:rPr lang="ru-RU" sz="1400" baseline="0" dirty="0"/>
                      <a:t> налог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5 785</a:t>
                    </a:r>
                    <a:r>
                      <a:rPr lang="ru-RU" sz="1400" dirty="0"/>
                      <a:t>,8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15-4D64-90C1-401CCA0AF82C}"/>
                </c:ext>
              </c:extLst>
            </c:dLbl>
            <c:dLbl>
              <c:idx val="1"/>
              <c:layout>
                <c:manualLayout>
                  <c:x val="-2.0721566054243221E-2"/>
                  <c:y val="4.107319918343540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 Налог на добавленную</a:t>
                    </a:r>
                    <a:r>
                      <a:rPr lang="ru-RU" sz="1400" baseline="0" dirty="0"/>
                      <a:t> стоимость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2 502</a:t>
                    </a:r>
                    <a:r>
                      <a:rPr lang="ru-RU" sz="1400" dirty="0"/>
                      <a:t>,7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15-4D64-90C1-401CCA0AF82C}"/>
                </c:ext>
              </c:extLst>
            </c:dLbl>
            <c:dLbl>
              <c:idx val="2"/>
              <c:layout>
                <c:manualLayout>
                  <c:x val="9.3241469816273011E-4"/>
                  <c:y val="6.3733449985418564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собственность</a:t>
                    </a:r>
                  </a:p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1 172</a:t>
                    </a:r>
                    <a:r>
                      <a:rPr lang="ru-RU" sz="1400" dirty="0"/>
                      <a:t>,4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15-4D64-90C1-401CCA0AF82C}"/>
                </c:ext>
              </c:extLst>
            </c:dLbl>
            <c:dLbl>
              <c:idx val="3"/>
              <c:layout>
                <c:manualLayout>
                  <c:x val="-3.6809383202099741E-2"/>
                  <c:y val="2.4186351706036679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Другие</a:t>
                    </a:r>
                    <a:r>
                      <a:rPr lang="ru-RU" sz="1400" baseline="0" dirty="0"/>
                      <a:t> налоги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выручки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реализации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товаров (работ, услуг) 865,9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815-4D64-90C1-401CCA0AF82C}"/>
                </c:ext>
              </c:extLst>
            </c:dLbl>
            <c:dLbl>
              <c:idx val="4"/>
              <c:layout>
                <c:manualLayout>
                  <c:x val="-4.560356517935258E-2"/>
                  <c:y val="-8.3005540974044945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Прочие</a:t>
                    </a:r>
                    <a:r>
                      <a:rPr lang="ru-RU" sz="1400" baseline="0" dirty="0"/>
                      <a:t> налоговые доходы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102,8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815-4D64-90C1-401CCA0AF82C}"/>
                </c:ext>
              </c:extLst>
            </c:dLbl>
            <c:dLbl>
              <c:idx val="5"/>
              <c:layout>
                <c:manualLayout>
                  <c:x val="0.18179276027996505"/>
                  <c:y val="-6.735928842228054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1 307</a:t>
                    </a:r>
                    <a:r>
                      <a:rPr lang="ru-RU" sz="1400" dirty="0"/>
                      <a:t>,7 тыс.рублей 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815-4D64-90C1-401CCA0AF82C}"/>
                </c:ext>
              </c:extLst>
            </c:dLbl>
            <c:dLbl>
              <c:idx val="6"/>
              <c:layout>
                <c:manualLayout>
                  <c:x val="0.16205960192475935"/>
                  <c:y val="-6.153659959171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207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5-4D64-90C1-401CCA0AF8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 структура'!$B$6:$G$6</c:f>
              <c:strCache>
                <c:ptCount val="6"/>
                <c:pt idx="0">
                  <c:v>Подоходный налог</c:v>
                </c:pt>
                <c:pt idx="1">
                  <c:v>НДС</c:v>
                </c:pt>
                <c:pt idx="2">
                  <c:v>Налоги на собственность</c:v>
                </c:pt>
                <c:pt idx="3">
                  <c:v>Другие налоги от выручки
от реализации товаров (работ, услуг)</c:v>
                </c:pt>
                <c:pt idx="4">
                  <c:v>Прочие 
налоговые доходы</c:v>
                </c:pt>
                <c:pt idx="5">
                  <c:v>Неналоговые 
доходы</c:v>
                </c:pt>
              </c:strCache>
            </c:strRef>
          </c:cat>
          <c:val>
            <c:numRef>
              <c:f>' структура'!$B$7:$G$7</c:f>
              <c:numCache>
                <c:formatCode>#,##0.0</c:formatCode>
                <c:ptCount val="6"/>
                <c:pt idx="0">
                  <c:v>5785.8</c:v>
                </c:pt>
                <c:pt idx="1">
                  <c:v>2502.6999999999998</c:v>
                </c:pt>
                <c:pt idx="2">
                  <c:v>1172.4000000000001</c:v>
                </c:pt>
                <c:pt idx="3">
                  <c:v>865.9</c:v>
                </c:pt>
                <c:pt idx="4">
                  <c:v>102.8000000000003</c:v>
                </c:pt>
                <c:pt idx="5">
                  <c:v>1307.7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15-4D64-90C1-401CCA0A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330464013684E-2"/>
          <c:y val="9.3326891686739244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1 квартал 2023 год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1.5123726975570717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3A-441A-B005-7E4C46DB5096}"/>
                </c:ext>
              </c:extLst>
            </c:dLbl>
            <c:dLbl>
              <c:idx val="1"/>
              <c:layout>
                <c:manualLayout>
                  <c:x val="-9.6754145149371695E-3"/>
                  <c:y val="-8.0263913638975067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3A-441A-B005-7E4C46DB5096}"/>
                </c:ext>
              </c:extLst>
            </c:dLbl>
            <c:dLbl>
              <c:idx val="2"/>
              <c:layout>
                <c:manualLayout>
                  <c:x val="-1.2392803177161047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3A-441A-B005-7E4C46DB5096}"/>
                </c:ext>
              </c:extLst>
            </c:dLbl>
            <c:dLbl>
              <c:idx val="3"/>
              <c:layout>
                <c:manualLayout>
                  <c:x val="-4.830917874396135E-3"/>
                  <c:y val="-6.125574272587979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3A-441A-B005-7E4C46DB5096}"/>
                </c:ext>
              </c:extLst>
            </c:dLbl>
            <c:dLbl>
              <c:idx val="4"/>
              <c:layout>
                <c:manualLayout>
                  <c:x val="-1.4691079835224229E-3"/>
                  <c:y val="-1.880184386376411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3A-441A-B005-7E4C46DB5096}"/>
                </c:ext>
              </c:extLst>
            </c:dLbl>
            <c:dLbl>
              <c:idx val="5"/>
              <c:layout>
                <c:manualLayout>
                  <c:x val="-1.1134513218010365E-2"/>
                  <c:y val="-1.22973152089072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3A-441A-B005-7E4C46DB5096}"/>
                </c:ext>
              </c:extLst>
            </c:dLbl>
            <c:dLbl>
              <c:idx val="6"/>
              <c:layout>
                <c:manualLayout>
                  <c:x val="-5.565493681136807E-3"/>
                  <c:y val="-1.44346509264144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3A-441A-B005-7E4C46DB5096}"/>
                </c:ext>
              </c:extLst>
            </c:dLbl>
            <c:dLbl>
              <c:idx val="7"/>
              <c:layout>
                <c:manualLayout>
                  <c:x val="-1.5020080891253109E-2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Лист2!$B$6:$G$6</c:f>
              <c:numCache>
                <c:formatCode>#,##0.0</c:formatCode>
                <c:ptCount val="6"/>
                <c:pt idx="0">
                  <c:v>4671.6000000000004</c:v>
                </c:pt>
                <c:pt idx="1">
                  <c:v>2049.1</c:v>
                </c:pt>
                <c:pt idx="2">
                  <c:v>991.8</c:v>
                </c:pt>
                <c:pt idx="3">
                  <c:v>951.4</c:v>
                </c:pt>
                <c:pt idx="4">
                  <c:v>65.399999999999068</c:v>
                </c:pt>
                <c:pt idx="5">
                  <c:v>964.7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3A-441A-B005-7E4C46DB5096}"/>
            </c:ext>
          </c:extLst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1 квартал 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690481397355649E-3"/>
                  <c:y val="-1.65711194137509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3A-441A-B005-7E4C46DB5096}"/>
                </c:ext>
              </c:extLst>
            </c:dLbl>
            <c:dLbl>
              <c:idx val="1"/>
              <c:layout>
                <c:manualLayout>
                  <c:x val="1.2496341744793665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3A-441A-B005-7E4C46DB5096}"/>
                </c:ext>
              </c:extLst>
            </c:dLbl>
            <c:dLbl>
              <c:idx val="2"/>
              <c:layout>
                <c:manualLayout>
                  <c:x val="9.661879378751341E-3"/>
                  <c:y val="-1.866021317639139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D3A-441A-B005-7E4C46DB5096}"/>
                </c:ext>
              </c:extLst>
            </c:dLbl>
            <c:dLbl>
              <c:idx val="3"/>
              <c:layout>
                <c:manualLayout>
                  <c:x val="2.8801068591309209E-2"/>
                  <c:y val="-6.125837543622541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D3A-441A-B005-7E4C46DB5096}"/>
                </c:ext>
              </c:extLst>
            </c:dLbl>
            <c:dLbl>
              <c:idx val="4"/>
              <c:layout>
                <c:manualLayout>
                  <c:x val="1.3268526576296742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D3A-441A-B005-7E4C46DB5096}"/>
                </c:ext>
              </c:extLst>
            </c:dLbl>
            <c:dLbl>
              <c:idx val="5"/>
              <c:layout>
                <c:manualLayout>
                  <c:x val="1.4633988475501571E-2"/>
                  <c:y val="-8.1673696384930161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D3A-441A-B005-7E4C46DB5096}"/>
                </c:ext>
              </c:extLst>
            </c:dLbl>
            <c:dLbl>
              <c:idx val="6"/>
              <c:layout>
                <c:manualLayout>
                  <c:x val="1.8975189664808132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3A-441A-B005-7E4C46DB5096}"/>
                </c:ext>
              </c:extLst>
            </c:dLbl>
            <c:dLbl>
              <c:idx val="7"/>
              <c:layout>
                <c:manualLayout>
                  <c:x val="9.5582332944337961E-3"/>
                  <c:y val="-1.253456257584273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Лист2!$B$7:$G$7</c:f>
              <c:numCache>
                <c:formatCode>#,##0.0</c:formatCode>
                <c:ptCount val="6"/>
                <c:pt idx="0">
                  <c:v>5785.8</c:v>
                </c:pt>
                <c:pt idx="1">
                  <c:v>2502.6999999999998</c:v>
                </c:pt>
                <c:pt idx="2">
                  <c:v>1172.4000000000001</c:v>
                </c:pt>
                <c:pt idx="3">
                  <c:v>865.9</c:v>
                </c:pt>
                <c:pt idx="4">
                  <c:v>102.8000000000003</c:v>
                </c:pt>
                <c:pt idx="5">
                  <c:v>1307.7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D3A-441A-B005-7E4C46DB5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166591"/>
        <c:axId val="1"/>
        <c:axId val="0"/>
      </c:bar3DChart>
      <c:catAx>
        <c:axId val="112916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29166591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318987935368774"/>
          <c:y val="0.15484453851785676"/>
          <c:w val="0.22891303270854851"/>
          <c:h val="8.2208211984804325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5493827160493797E-2"/>
                  <c:y val="4.5853000674308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6C5-409C-B308-6422FF0DF791}"/>
                </c:ext>
              </c:extLst>
            </c:dLbl>
            <c:dLbl>
              <c:idx val="1"/>
              <c:layout>
                <c:manualLayout>
                  <c:x val="4.3209876543209874E-2"/>
                  <c:y val="4.5853000674308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6C5-409C-B308-6422FF0DF791}"/>
                </c:ext>
              </c:extLst>
            </c:dLbl>
            <c:dLbl>
              <c:idx val="2"/>
              <c:layout>
                <c:manualLayout>
                  <c:x val="4.3344995565464478E-2"/>
                  <c:y val="2.9681889606742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6C5-409C-B308-6422FF0DF791}"/>
                </c:ext>
              </c:extLst>
            </c:dLbl>
            <c:dLbl>
              <c:idx val="3"/>
              <c:layout>
                <c:manualLayout>
                  <c:x val="4.4839650584963142E-2"/>
                  <c:y val="2.7208398806180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C5-409C-B308-6422FF0DF791}"/>
                </c:ext>
              </c:extLst>
            </c:dLbl>
            <c:dLbl>
              <c:idx val="4"/>
              <c:layout>
                <c:manualLayout>
                  <c:x val="3.8861030506968153E-2"/>
                  <c:y val="2.2261417205056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C5-409C-B308-6422FF0DF791}"/>
                </c:ext>
              </c:extLst>
            </c:dLbl>
            <c:dLbl>
              <c:idx val="5"/>
              <c:layout>
                <c:manualLayout>
                  <c:x val="4.1850340545965703E-2"/>
                  <c:y val="2.473490800561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6C5-409C-B308-6422FF0DF791}"/>
                </c:ext>
              </c:extLst>
            </c:dLbl>
            <c:dLbl>
              <c:idx val="6"/>
              <c:layout>
                <c:manualLayout>
                  <c:x val="3.5871720467970492E-2"/>
                  <c:y val="2.9681889606742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2F-4E71-8A55-37DBCE1B1B93}"/>
                </c:ext>
              </c:extLst>
            </c:dLbl>
            <c:dLbl>
              <c:idx val="7"/>
              <c:layout>
                <c:manualLayout>
                  <c:x val="4.6334305604461917E-2"/>
                  <c:y val="2.7208398806180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2F-4E71-8A55-37DBCE1B1B93}"/>
                </c:ext>
              </c:extLst>
            </c:dLbl>
            <c:dLbl>
              <c:idx val="8"/>
              <c:layout>
                <c:manualLayout>
                  <c:x val="5.2409331310857933E-2"/>
                  <c:y val="3.215547778883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743440935941205E-2"/>
                      <c:h val="4.72436742907313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92F-4E71-8A55-37DBCE1B1B93}"/>
                </c:ext>
              </c:extLst>
            </c:dLbl>
            <c:dLbl>
              <c:idx val="9"/>
              <c:layout>
                <c:manualLayout>
                  <c:x val="4.1247657070361252E-2"/>
                  <c:y val="4.2049343609551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7C-4F31-891B-CCC0E44849A6}"/>
                </c:ext>
              </c:extLst>
            </c:dLbl>
            <c:dLbl>
              <c:idx val="10"/>
              <c:layout>
                <c:manualLayout>
                  <c:x val="3.4135992058229883E-2"/>
                  <c:y val="5.936377921348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7C-4F31-891B-CCC0E44849A6}"/>
                </c:ext>
              </c:extLst>
            </c:dLbl>
            <c:dLbl>
              <c:idx val="11"/>
              <c:layout>
                <c:manualLayout>
                  <c:x val="0"/>
                  <c:y val="3.9575852808989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7C-4F31-891B-CCC0E448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январь </c:v>
                </c:pt>
                <c:pt idx="1">
                  <c:v>февраль </c:v>
                </c:pt>
                <c:pt idx="2">
                  <c:v>март 126,6 %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1409.1</c:v>
                </c:pt>
                <c:pt idx="1">
                  <c:v>2269.8000000000002</c:v>
                </c:pt>
                <c:pt idx="2">
                  <c:v>3180.5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C5-409C-B308-6422FF0DF7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ln w="28575" cap="sq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0185185185185182E-2"/>
                  <c:y val="-7.55225893459204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E61C7D5-C905-4773-9A14-9C29A9A40DF8}" type="VALUE">
                      <a:rPr lang="en-US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C5-409C-B308-6422FF0DF791}"/>
                </c:ext>
              </c:extLst>
            </c:dLbl>
            <c:dLbl>
              <c:idx val="1"/>
              <c:layout>
                <c:manualLayout>
                  <c:x val="-6.6358024691358028E-2"/>
                  <c:y val="-7.821982467970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6C5-409C-B308-6422FF0DF791}"/>
                </c:ext>
              </c:extLst>
            </c:dLbl>
            <c:dLbl>
              <c:idx val="2"/>
              <c:layout>
                <c:manualLayout>
                  <c:x val="-0.1322251270574456"/>
                  <c:y val="-7.89032853411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123456790123448E-2"/>
                      <c:h val="4.82131877817363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C5-409C-B308-6422FF0DF791}"/>
                </c:ext>
              </c:extLst>
            </c:dLbl>
            <c:dLbl>
              <c:idx val="3"/>
              <c:layout>
                <c:manualLayout>
                  <c:x val="-7.9809870466370142E-2"/>
                  <c:y val="-7.933848338787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C5-409C-B308-6422FF0DF791}"/>
                </c:ext>
              </c:extLst>
            </c:dLbl>
            <c:dLbl>
              <c:idx val="4"/>
              <c:layout>
                <c:manualLayout>
                  <c:x val="-7.8655102352092818E-2"/>
                  <c:y val="-6.4286220669657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C5-409C-B308-6422FF0DF791}"/>
                </c:ext>
              </c:extLst>
            </c:dLbl>
            <c:dLbl>
              <c:idx val="5"/>
              <c:layout>
                <c:manualLayout>
                  <c:x val="-7.4074074074074181E-2"/>
                  <c:y val="-7.821982467970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C5-409C-B308-6422FF0DF791}"/>
                </c:ext>
              </c:extLst>
            </c:dLbl>
            <c:dLbl>
              <c:idx val="6"/>
              <c:layout>
                <c:manualLayout>
                  <c:x val="-0.12405636661839833"/>
                  <c:y val="-7.1731233216293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2F-4E71-8A55-37DBCE1B1B93}"/>
                </c:ext>
              </c:extLst>
            </c:dLbl>
            <c:dLbl>
              <c:idx val="7"/>
              <c:layout>
                <c:manualLayout>
                  <c:x val="-0.12106705657940089"/>
                  <c:y val="-8.162519641854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2F-4E71-8A55-37DBCE1B1B93}"/>
                </c:ext>
              </c:extLst>
            </c:dLbl>
            <c:dLbl>
              <c:idx val="8"/>
              <c:layout>
                <c:manualLayout>
                  <c:x val="-0.12268226917439282"/>
                  <c:y val="-6.9257742415731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2F-4E71-8A55-37DBCE1B1B93}"/>
                </c:ext>
              </c:extLst>
            </c:dLbl>
            <c:dLbl>
              <c:idx val="9"/>
              <c:layout>
                <c:manualLayout>
                  <c:x val="-0.11947597220380531"/>
                  <c:y val="-5.6890288412922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228315133443957E-2"/>
                      <c:h val="6.20846190941024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E7C-4F31-891B-CCC0E44849A6}"/>
                </c:ext>
              </c:extLst>
            </c:dLbl>
            <c:dLbl>
              <c:idx val="10"/>
              <c:layout>
                <c:manualLayout>
                  <c:x val="-0.12089830520623167"/>
                  <c:y val="-6.4310760814608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7C-4F31-891B-CCC0E44849A6}"/>
                </c:ext>
              </c:extLst>
            </c:dLbl>
            <c:dLbl>
              <c:idx val="11"/>
              <c:layout>
                <c:manualLayout>
                  <c:x val="-3.5558325060656343E-2"/>
                  <c:y val="-7.915170561797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7C-4F31-891B-CCC0E448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январь </c:v>
                </c:pt>
                <c:pt idx="1">
                  <c:v>февраль </c:v>
                </c:pt>
                <c:pt idx="2">
                  <c:v>март 126,6 %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1926.5</c:v>
                </c:pt>
                <c:pt idx="1">
                  <c:v>2957.6</c:v>
                </c:pt>
                <c:pt idx="2">
                  <c:v>4026.6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C5-409C-B308-6422FF0DF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207592"/>
        <c:axId val="328205624"/>
      </c:lineChart>
      <c:catAx>
        <c:axId val="328207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28205624"/>
        <c:crosses val="autoZero"/>
        <c:auto val="1"/>
        <c:lblAlgn val="ctr"/>
        <c:lblOffset val="100"/>
        <c:noMultiLvlLbl val="0"/>
      </c:catAx>
      <c:valAx>
        <c:axId val="328205624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solidFill>
              <a:schemeClr val="accent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282075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2138272301194409"/>
          <c:y val="0.93098942343272839"/>
          <c:w val="0.23185159086266402"/>
          <c:h val="5.1266115668999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КВАРТАЛ 20</a:t>
            </a:r>
            <a:r>
              <a:rPr lang="en-US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ГОД</a:t>
            </a:r>
          </a:p>
        </c:rich>
      </c:tx>
      <c:layout/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41730419758266"/>
          <c:y val="0.18949885197940969"/>
          <c:w val="0.63899674812592067"/>
          <c:h val="0.71071825901884922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A239-405D-9949-D9DC80F79F6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A239-405D-9949-D9DC80F79F6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A239-405D-9949-D9DC80F79F68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A239-405D-9949-D9DC80F79F68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A239-405D-9949-D9DC80F79F68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A239-405D-9949-D9DC80F79F68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A239-405D-9949-D9DC80F79F6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A239-405D-9949-D9DC80F79F68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A239-405D-9949-D9DC80F79F68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</a:t>
                    </a:r>
                  </a:p>
                  <a:p>
                    <a:r>
                      <a:rPr lang="ru-RU" dirty="0"/>
                      <a:t>3 022,2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39-405D-9949-D9DC80F79F68}"/>
                </c:ext>
              </c:extLst>
            </c:dLbl>
            <c:dLbl>
              <c:idx val="1"/>
              <c:layout>
                <c:manualLayout>
                  <c:x val="2.7783133444539112E-2"/>
                  <c:y val="-0.1075201520818674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Физкультура</a:t>
                    </a:r>
                  </a:p>
                  <a:p>
                    <a:r>
                      <a:rPr lang="ru-RU" dirty="0"/>
                      <a:t>685,3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39-405D-9949-D9DC80F79F68}"/>
                </c:ext>
              </c:extLst>
            </c:dLbl>
            <c:dLbl>
              <c:idx val="2"/>
              <c:layout>
                <c:manualLayout>
                  <c:x val="3.3576776460607478E-2"/>
                  <c:y val="-6.19681224413915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972,1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39-405D-9949-D9DC80F79F68}"/>
                </c:ext>
              </c:extLst>
            </c:dLbl>
            <c:dLbl>
              <c:idx val="3"/>
              <c:layout>
                <c:manualLayout>
                  <c:x val="-0.16877438484868362"/>
                  <c:y val="-4.965285006865253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</a:t>
                    </a:r>
                  </a:p>
                  <a:p>
                    <a:r>
                      <a:rPr lang="ru-RU" dirty="0"/>
                      <a:t>9 542,2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239-405D-9949-D9DC80F79F68}"/>
                </c:ext>
              </c:extLst>
            </c:dLbl>
            <c:dLbl>
              <c:idx val="4"/>
              <c:layout>
                <c:manualLayout>
                  <c:x val="0"/>
                  <c:y val="6.8141811403671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</a:t>
                    </a:r>
                  </a:p>
                  <a:p>
                    <a:r>
                      <a:rPr lang="ru-RU" dirty="0"/>
                      <a:t>945,3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239-405D-9949-D9DC80F79F68}"/>
                </c:ext>
              </c:extLst>
            </c:dLbl>
            <c:dLbl>
              <c:idx val="5"/>
              <c:layout>
                <c:manualLayout>
                  <c:x val="-5.6526511685912932E-2"/>
                  <c:y val="-2.42573402873128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</a:t>
                    </a:r>
                  </a:p>
                  <a:p>
                    <a:r>
                      <a:rPr lang="ru-RU" dirty="0"/>
                      <a:t>1 374,3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239-405D-9949-D9DC80F79F68}"/>
                </c:ext>
              </c:extLst>
            </c:dLbl>
            <c:dLbl>
              <c:idx val="6"/>
              <c:layout>
                <c:manualLayout>
                  <c:x val="8.9794390879878519E-3"/>
                  <c:y val="-8.06529212803515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Жилищно-коммунальные</a:t>
                    </a:r>
                    <a:r>
                      <a:rPr lang="ru-RU" baseline="0" dirty="0"/>
                      <a:t> услуги и жилищное строительство</a:t>
                    </a:r>
                  </a:p>
                  <a:p>
                    <a:r>
                      <a:rPr lang="ru-RU" dirty="0"/>
                      <a:t>3 020,6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239-405D-9949-D9DC80F79F68}"/>
                </c:ext>
              </c:extLst>
            </c:dLbl>
            <c:dLbl>
              <c:idx val="7"/>
              <c:layout>
                <c:manualLayout>
                  <c:x val="9.5978468809823109E-2"/>
                  <c:y val="-4.37260434057584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Общегосударственная</a:t>
                    </a:r>
                    <a:r>
                      <a:rPr lang="ru-RU" baseline="0" dirty="0"/>
                      <a:t> деятельность</a:t>
                    </a:r>
                  </a:p>
                  <a:p>
                    <a:r>
                      <a:rPr lang="ru-RU" dirty="0"/>
                      <a:t>2 025,0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239-405D-9949-D9DC80F79F68}"/>
                </c:ext>
              </c:extLst>
            </c:dLbl>
            <c:dLbl>
              <c:idx val="8"/>
              <c:layout>
                <c:manualLayout>
                  <c:x val="0.10256977444870749"/>
                  <c:y val="-1.167172756274384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отрасли</a:t>
                    </a:r>
                  </a:p>
                  <a:p>
                    <a:r>
                      <a:rPr lang="ru-RU" dirty="0"/>
                      <a:t>20,9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239-405D-9949-D9DC80F79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(Лист1!$A$7:$A$11,Лист1!$A$13:$A$14,Лист1!$A$15,Лист1!$A$16)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(Лист1!$B$7:$B$11,Лист1!$B$13:$B$14,Лист1!$B$15,Лист1!$B$16)</c:f>
              <c:numCache>
                <c:formatCode>#,##0.0</c:formatCode>
                <c:ptCount val="9"/>
                <c:pt idx="0">
                  <c:v>6022.2</c:v>
                </c:pt>
                <c:pt idx="1">
                  <c:v>685.3</c:v>
                </c:pt>
                <c:pt idx="2">
                  <c:v>972.1</c:v>
                </c:pt>
                <c:pt idx="3">
                  <c:v>9542.2000000000007</c:v>
                </c:pt>
                <c:pt idx="4">
                  <c:v>945.3</c:v>
                </c:pt>
                <c:pt idx="5">
                  <c:v>1374.3</c:v>
                </c:pt>
                <c:pt idx="6">
                  <c:v>3020.6</c:v>
                </c:pt>
                <c:pt idx="7">
                  <c:v>2025</c:v>
                </c:pt>
                <c:pt idx="8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239-405D-9949-D9DC80F79F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817552287034024E-2"/>
          <c:y val="2.7081353100684286E-2"/>
          <c:w val="0.91674124249847944"/>
          <c:h val="0.747964560864979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2023 г.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9679889616784379E-3"/>
                  <c:y val="-1.19756926870951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226404222506341E-2"/>
                      <c:h val="3.86815731036743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171-4738-B030-533AE120E10A}"/>
                </c:ext>
              </c:extLst>
            </c:dLbl>
            <c:dLbl>
              <c:idx val="1"/>
              <c:layout>
                <c:manualLayout>
                  <c:x val="-4.4839650584963253E-3"/>
                  <c:y val="-1.306439202228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171-4738-B030-533AE120E10A}"/>
                </c:ext>
              </c:extLst>
            </c:dLbl>
            <c:dLbl>
              <c:idx val="3"/>
              <c:layout>
                <c:manualLayout>
                  <c:x val="2.9893100389975502E-3"/>
                  <c:y val="-8.709594681523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171-4738-B030-533AE120E10A}"/>
                </c:ext>
              </c:extLst>
            </c:dLbl>
            <c:dLbl>
              <c:idx val="4"/>
              <c:layout>
                <c:manualLayout>
                  <c:x val="1.1957240155990201E-2"/>
                  <c:y val="-1.088699335190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171-4738-B030-533AE120E10A}"/>
                </c:ext>
              </c:extLst>
            </c:dLbl>
            <c:dLbl>
              <c:idx val="5"/>
              <c:layout>
                <c:manualLayout>
                  <c:x val="2.9893100389974405E-3"/>
                  <c:y val="-4.3547973407619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230.8</c:v>
                </c:pt>
                <c:pt idx="1">
                  <c:v>99.6</c:v>
                </c:pt>
                <c:pt idx="2">
                  <c:v>78.5</c:v>
                </c:pt>
                <c:pt idx="3">
                  <c:v>54.2</c:v>
                </c:pt>
                <c:pt idx="4">
                  <c:v>75.099999999999994</c:v>
                </c:pt>
                <c:pt idx="5">
                  <c:v>20.2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4E64-44C1-90E8-7547400FE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1 квартал 2024 г.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946550194987478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171-4738-B030-533AE120E10A}"/>
                </c:ext>
              </c:extLst>
            </c:dLbl>
            <c:dLbl>
              <c:idx val="1"/>
              <c:layout>
                <c:manualLayout>
                  <c:x val="-5.9786200779951004E-3"/>
                  <c:y val="-2.1773986703809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171-4738-B030-533AE120E10A}"/>
                </c:ext>
              </c:extLst>
            </c:dLbl>
            <c:dLbl>
              <c:idx val="2"/>
              <c:layout>
                <c:manualLayout>
                  <c:x val="5.9786200779951004E-3"/>
                  <c:y val="-1.7419189363047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71-4738-B030-533AE120E10A}"/>
                </c:ext>
              </c:extLst>
            </c:dLbl>
            <c:dLbl>
              <c:idx val="3"/>
              <c:layout>
                <c:manualLayout>
                  <c:x val="4.4839650584963253E-3"/>
                  <c:y val="-1.306439202228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171-4738-B030-533AE120E10A}"/>
                </c:ext>
              </c:extLst>
            </c:dLbl>
            <c:dLbl>
              <c:idx val="4"/>
              <c:layout>
                <c:manualLayout>
                  <c:x val="1.3451895175488976E-2"/>
                  <c:y val="-8.709594681523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171-4738-B030-533AE120E10A}"/>
                </c:ext>
              </c:extLst>
            </c:dLbl>
            <c:dLbl>
              <c:idx val="5"/>
              <c:layout>
                <c:manualLayout>
                  <c:x val="4.4839650584963253E-3"/>
                  <c:y val="-2.6128784044571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252.7</c:v>
                </c:pt>
                <c:pt idx="1">
                  <c:v>107.1</c:v>
                </c:pt>
                <c:pt idx="2">
                  <c:v>82.4</c:v>
                </c:pt>
                <c:pt idx="3">
                  <c:v>58.3</c:v>
                </c:pt>
                <c:pt idx="4">
                  <c:v>65.2</c:v>
                </c:pt>
                <c:pt idx="5">
                  <c:v>20.9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4E64-44C1-90E8-7547400FE05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 квартал 2024 год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451895175488976E-2"/>
                  <c:y val="-1.959658803342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71-4738-B030-533AE120E10A}"/>
                </c:ext>
              </c:extLst>
            </c:dLbl>
            <c:dLbl>
              <c:idx val="1"/>
              <c:layout>
                <c:manualLayout>
                  <c:x val="2.9893100389975502E-3"/>
                  <c:y val="-1.7419189363047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171-4738-B030-533AE120E10A}"/>
                </c:ext>
              </c:extLst>
            </c:dLbl>
            <c:dLbl>
              <c:idx val="2"/>
              <c:layout>
                <c:manualLayout>
                  <c:x val="7.4732750974938755E-3"/>
                  <c:y val="-8.7095946815238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171-4738-B030-533AE120E10A}"/>
                </c:ext>
              </c:extLst>
            </c:dLbl>
            <c:dLbl>
              <c:idx val="3"/>
              <c:layout>
                <c:manualLayout>
                  <c:x val="7.4732750974938755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171-4738-B030-533AE120E10A}"/>
                </c:ext>
              </c:extLst>
            </c:dLbl>
            <c:dLbl>
              <c:idx val="4"/>
              <c:layout>
                <c:manualLayout>
                  <c:x val="1.4946550194987751E-2"/>
                  <c:y val="-6.532196011142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171-4738-B030-533AE120E10A}"/>
                </c:ext>
              </c:extLst>
            </c:dLbl>
            <c:dLbl>
              <c:idx val="5"/>
              <c:layout>
                <c:manualLayout>
                  <c:x val="1.4946550194987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254</c:v>
                </c:pt>
                <c:pt idx="1">
                  <c:v>145.5</c:v>
                </c:pt>
                <c:pt idx="2">
                  <c:v>75.5</c:v>
                </c:pt>
                <c:pt idx="3">
                  <c:v>38.200000000000003</c:v>
                </c:pt>
                <c:pt idx="4">
                  <c:v>45.3</c:v>
                </c:pt>
                <c:pt idx="5">
                  <c:v>21.9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4E64-44C1-90E8-7547400FE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959744"/>
        <c:axId val="450960072"/>
        <c:axId val="0"/>
      </c:bar3DChart>
      <c:catAx>
        <c:axId val="45095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5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960072"/>
        <c:crosses val="autoZero"/>
        <c:auto val="1"/>
        <c:lblAlgn val="ctr"/>
        <c:lblOffset val="100"/>
        <c:noMultiLvlLbl val="0"/>
      </c:catAx>
      <c:valAx>
        <c:axId val="45096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6"/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accent5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095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564425974530966"/>
          <c:y val="0.25919479454271882"/>
          <c:w val="0.25087185282395258"/>
          <c:h val="0.18621439181654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dirty="0">
                <a:effectLst/>
              </a:rPr>
              <a:t>ВЫПОЛНЕНИЕ</a:t>
            </a:r>
            <a:r>
              <a:rPr lang="ru-RU" sz="1800" b="1" baseline="0" dirty="0">
                <a:effectLst/>
              </a:rPr>
              <a:t> МЕРОПРИЯТИЙ ПО ЭКОНОМИИ БЮДЖЕТНЫХ СРЕДСТВ ПО ОТРАСЛЯМ БЮДЖЕТНОЙ СФЕРЫ 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 dirty="0">
                <a:effectLst/>
              </a:rPr>
              <a:t>ГОРЕЦКОГО РАЙОНА </a:t>
            </a:r>
            <a:endParaRPr lang="ru-RU" sz="1800" dirty="0">
              <a:effectLst/>
            </a:endParaRPr>
          </a:p>
        </c:rich>
      </c:tx>
      <c:layout>
        <c:manualLayout>
          <c:xMode val="edge"/>
          <c:yMode val="edge"/>
          <c:x val="0.19942027279043326"/>
          <c:y val="2.299257291087311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1 квартал  2023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5.5954718290166412E-3"/>
                  <c:y val="-1.4640565762612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62-4668-B2E5-8792350793F8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62-4668-B2E5-8792350793F8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62-4668-B2E5-8792350793F8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62-4668-B2E5-8792350793F8}"/>
                </c:ext>
              </c:extLst>
            </c:dLbl>
            <c:dLbl>
              <c:idx val="4"/>
              <c:layout>
                <c:manualLayout>
                  <c:x val="-2.7325405451461421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62-4668-B2E5-8792350793F8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120.38892999999999</c:v>
                </c:pt>
                <c:pt idx="1">
                  <c:v>5.0981800000000002</c:v>
                </c:pt>
                <c:pt idx="2">
                  <c:v>16.84525</c:v>
                </c:pt>
                <c:pt idx="3">
                  <c:v>18.139720000000001</c:v>
                </c:pt>
                <c:pt idx="4">
                  <c:v>11.80701</c:v>
                </c:pt>
                <c:pt idx="5">
                  <c:v>13.073049999999999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62-4668-B2E5-8792350793F8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1 квартал 2024 год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2417540199306628E-2"/>
                  <c:y val="-1.92315543890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62-4668-B2E5-8792350793F8}"/>
                </c:ext>
              </c:extLst>
            </c:dLbl>
            <c:dLbl>
              <c:idx val="1"/>
              <c:layout>
                <c:manualLayout>
                  <c:x val="1.2296432453157639E-2"/>
                  <c:y val="-1.674289675202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962-4668-B2E5-8792350793F8}"/>
                </c:ext>
              </c:extLst>
            </c:dLbl>
            <c:dLbl>
              <c:idx val="2"/>
              <c:layout>
                <c:manualLayout>
                  <c:x val="3.8725936272316682E-3"/>
                  <c:y val="-6.2844852726742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962-4668-B2E5-8792350793F8}"/>
                </c:ext>
              </c:extLst>
            </c:dLbl>
            <c:dLbl>
              <c:idx val="3"/>
              <c:layout>
                <c:manualLayout>
                  <c:x val="1.366270272573071E-2"/>
                  <c:y val="-1.04695392286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962-4668-B2E5-8792350793F8}"/>
                </c:ext>
              </c:extLst>
            </c:dLbl>
            <c:dLbl>
              <c:idx val="4"/>
              <c:layout>
                <c:manualLayout>
                  <c:x val="1.63940598871762E-2"/>
                  <c:y val="-4.191735201830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62-4668-B2E5-8792350793F8}"/>
                </c:ext>
              </c:extLst>
            </c:dLbl>
            <c:dLbl>
              <c:idx val="5"/>
              <c:layout>
                <c:manualLayout>
                  <c:x val="1.0930484921593937E-2"/>
                  <c:y val="-6.2886732572629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 formatCode="0.0">
                  <c:v>121.43552000000001</c:v>
                </c:pt>
                <c:pt idx="1">
                  <c:v>4.7591800000000006</c:v>
                </c:pt>
                <c:pt idx="2">
                  <c:v>11.310639999999999</c:v>
                </c:pt>
                <c:pt idx="3">
                  <c:v>7.1773299999999995</c:v>
                </c:pt>
                <c:pt idx="4">
                  <c:v>12.64836</c:v>
                </c:pt>
                <c:pt idx="5">
                  <c:v>13.618600000000001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962-4668-B2E5-8792350793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5298176"/>
        <c:axId val="106557440"/>
        <c:axId val="0"/>
      </c:bar3DChart>
      <c:catAx>
        <c:axId val="105298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57440"/>
        <c:crosses val="autoZero"/>
        <c:auto val="1"/>
        <c:lblAlgn val="ctr"/>
        <c:lblOffset val="100"/>
        <c:noMultiLvlLbl val="0"/>
      </c:catAx>
      <c:valAx>
        <c:axId val="10655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</a:t>
                </a:r>
                <a:r>
                  <a:rPr lang="ru-RU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руб</a:t>
                </a: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29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6225037595695"/>
          <c:y val="0.27967089530475353"/>
          <c:w val="0.20505848588599232"/>
          <c:h val="0.1160183727034120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0.74236</cdr:x>
      <cdr:y>0.16695</cdr:y>
    </cdr:from>
    <cdr:to>
      <cdr:x>0.90389</cdr:x>
      <cdr:y>0.35677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991" y="916711"/>
          <a:ext cx="1268976" cy="1083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11 737,3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0.33463</cdr:x>
      <cdr:y>0.626</cdr:y>
    </cdr:from>
    <cdr:to>
      <cdr:x>0.42591</cdr:x>
      <cdr:y>0.67257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59832" y="4293096"/>
          <a:ext cx="834664" cy="319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21,3 %</a:t>
          </a:r>
        </a:p>
      </cdr:txBody>
    </cdr:sp>
  </cdr:relSizeAnchor>
  <cdr:relSizeAnchor xmlns:cdr="http://schemas.openxmlformats.org/drawingml/2006/chartDrawing">
    <cdr:from>
      <cdr:x>0.2165</cdr:x>
      <cdr:y>0.47348</cdr:y>
    </cdr:from>
    <cdr:to>
      <cdr:x>0.3109</cdr:x>
      <cdr:y>0.52652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79712" y="3247126"/>
          <a:ext cx="863193" cy="363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10,0 %</a:t>
          </a:r>
        </a:p>
      </cdr:txBody>
    </cdr:sp>
  </cdr:relSizeAnchor>
  <cdr:relSizeAnchor xmlns:cdr="http://schemas.openxmlformats.org/drawingml/2006/chartDrawing">
    <cdr:from>
      <cdr:x>0.26375</cdr:x>
      <cdr:y>0.3845</cdr:y>
    </cdr:from>
    <cdr:to>
      <cdr:x>0.34299</cdr:x>
      <cdr:y>0.42953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11760" y="2636912"/>
          <a:ext cx="724571" cy="308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7,4 %</a:t>
          </a:r>
        </a:p>
      </cdr:txBody>
    </cdr:sp>
  </cdr:relSizeAnchor>
  <cdr:relSizeAnchor xmlns:cdr="http://schemas.openxmlformats.org/drawingml/2006/chartDrawing">
    <cdr:from>
      <cdr:x>0.30313</cdr:x>
      <cdr:y>0.353</cdr:y>
    </cdr:from>
    <cdr:to>
      <cdr:x>0.38611</cdr:x>
      <cdr:y>0.41798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771800" y="2420888"/>
          <a:ext cx="758769" cy="44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0,9 %</a:t>
          </a:r>
        </a:p>
      </cdr:txBody>
    </cdr:sp>
  </cdr:relSizeAnchor>
  <cdr:relSizeAnchor xmlns:cdr="http://schemas.openxmlformats.org/drawingml/2006/chartDrawing">
    <cdr:from>
      <cdr:x>0.39763</cdr:x>
      <cdr:y>0.3215</cdr:y>
    </cdr:from>
    <cdr:to>
      <cdr:x>0.49391</cdr:x>
      <cdr:y>0.38463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35896" y="2204864"/>
          <a:ext cx="880384" cy="43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11,1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0.67325</cdr:x>
      <cdr:y>0.4685</cdr:y>
    </cdr:from>
    <cdr:to>
      <cdr:x>0.75988</cdr:x>
      <cdr:y>0.5315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A736FC7-5809-460E-884F-DE3404A30AFD}"/>
            </a:ext>
          </a:extLst>
        </cdr:cNvPr>
        <cdr:cNvSpPr txBox="1"/>
      </cdr:nvSpPr>
      <cdr:spPr>
        <a:xfrm xmlns:a="http://schemas.openxmlformats.org/drawingml/2006/main">
          <a:off x="6156176" y="3212973"/>
          <a:ext cx="792145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49,3 %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0.00301</cdr:x>
      <cdr:y>0</cdr:y>
    </cdr:from>
    <cdr:to>
      <cdr:x>0.99358</cdr:x>
      <cdr:y>0.10417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15" y="0"/>
          <a:ext cx="9213155" cy="625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 СОБСТВЕННЫХ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ДОХОДНЫХ ИСТОЧНИКОВ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БЮДЖЕТУ ГОРЕЦКОГО РАЙОНА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100"/>
            <a:t>.</a:t>
          </a:r>
        </a:p>
      </cdr:txBody>
    </cdr:sp>
  </cdr:relSizeAnchor>
  <cdr:relSizeAnchor xmlns:cdr="http://schemas.openxmlformats.org/drawingml/2006/chartDrawing">
    <cdr:from>
      <cdr:x>0.06325</cdr:x>
      <cdr:y>0.01097</cdr:y>
    </cdr:from>
    <cdr:to>
      <cdr:x>0.99358</cdr:x>
      <cdr:y>0.07526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308" y="65169"/>
          <a:ext cx="8652861" cy="383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0.10231</cdr:x>
      <cdr:y>0.82347</cdr:y>
    </cdr:from>
    <cdr:to>
      <cdr:x>0.20052</cdr:x>
      <cdr:y>0.97389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52501" y="5006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Подоходный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  </a:t>
          </a:r>
        </a:p>
      </cdr:txBody>
    </cdr:sp>
  </cdr:relSizeAnchor>
  <cdr:relSizeAnchor xmlns:cdr="http://schemas.openxmlformats.org/drawingml/2006/chartDrawing">
    <cdr:from>
      <cdr:x>0.27538</cdr:x>
      <cdr:y>0.82039</cdr:y>
    </cdr:from>
    <cdr:to>
      <cdr:x>0.37359</cdr:x>
      <cdr:y>0.9708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51011" y="4979641"/>
          <a:ext cx="909772" cy="912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НДС</a:t>
          </a:r>
        </a:p>
      </cdr:txBody>
    </cdr:sp>
  </cdr:relSizeAnchor>
  <cdr:relSizeAnchor xmlns:cdr="http://schemas.openxmlformats.org/drawingml/2006/chartDrawing">
    <cdr:from>
      <cdr:x>0.4089</cdr:x>
      <cdr:y>0.82039</cdr:y>
    </cdr:from>
    <cdr:to>
      <cdr:x>0.50712</cdr:x>
      <cdr:y>0.9708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87818" y="4979633"/>
          <a:ext cx="909864" cy="9129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собственность</a:t>
          </a:r>
        </a:p>
      </cdr:txBody>
    </cdr:sp>
  </cdr:relSizeAnchor>
  <cdr:relSizeAnchor xmlns:cdr="http://schemas.openxmlformats.org/drawingml/2006/chartDrawing">
    <cdr:from>
      <cdr:x>0.5269</cdr:x>
      <cdr:y>0.81731</cdr:y>
    </cdr:from>
    <cdr:to>
      <cdr:x>0.7036</cdr:x>
      <cdr:y>0.96773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880960" y="4960947"/>
          <a:ext cx="1636865" cy="91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Другие налоги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выручки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реализации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товаров (работ, услуг</a:t>
          </a:r>
          <a:r>
            <a:rPr lang="ru-RU" sz="1200"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0.69463</cdr:x>
      <cdr:y>0.79571</cdr:y>
    </cdr:from>
    <cdr:to>
      <cdr:x>0.80407</cdr:x>
      <cdr:y>0.95239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434741" y="4829825"/>
          <a:ext cx="1013800" cy="951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Прочие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налоговые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доходы</a:t>
          </a:r>
        </a:p>
      </cdr:txBody>
    </cdr:sp>
  </cdr:relSizeAnchor>
  <cdr:relSizeAnchor xmlns:cdr="http://schemas.openxmlformats.org/drawingml/2006/chartDrawing">
    <cdr:from>
      <cdr:x>0.85141</cdr:x>
      <cdr:y>0.82501</cdr:y>
    </cdr:from>
    <cdr:to>
      <cdr:x>0.9598</cdr:x>
      <cdr:y>0.92473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918864" y="5015393"/>
          <a:ext cx="1008123" cy="60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Неналоговые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доходы</a:t>
          </a:r>
        </a:p>
      </cdr:txBody>
    </cdr:sp>
  </cdr:relSizeAnchor>
  <cdr:relSizeAnchor xmlns:cdr="http://schemas.openxmlformats.org/drawingml/2006/chartDrawing">
    <cdr:from>
      <cdr:x>0.57875</cdr:x>
      <cdr:y>0.1535</cdr:y>
    </cdr:from>
    <cdr:to>
      <cdr:x>0.76674</cdr:x>
      <cdr:y>0.19344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292080" y="1052736"/>
          <a:ext cx="1718981" cy="273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694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,0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 </a:t>
          </a:r>
        </a:p>
      </cdr:txBody>
    </cdr:sp>
  </cdr:relSizeAnchor>
  <cdr:relSizeAnchor xmlns:cdr="http://schemas.openxmlformats.org/drawingml/2006/chartDrawing">
    <cdr:from>
      <cdr:x>0.57964</cdr:x>
      <cdr:y>0.19502</cdr:y>
    </cdr:from>
    <cdr:to>
      <cdr:x>0.76763</cdr:x>
      <cdr:y>0.24036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369487" y="1183724"/>
          <a:ext cx="1741468" cy="27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737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,3 тыс.рублей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0.69355</cdr:x>
      <cdr:y>0.54602</cdr:y>
    </cdr:from>
    <cdr:to>
      <cdr:x>0.98166</cdr:x>
      <cdr:y>0.71951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192702" y="2803508"/>
          <a:ext cx="2572532" cy="8907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Задание январь-март </a:t>
          </a:r>
          <a:r>
            <a:rPr lang="ru-RU" sz="1300" b="1" dirty="0" smtClean="0">
              <a:solidFill>
                <a:schemeClr val="tx1"/>
              </a:solidFill>
            </a:rPr>
            <a:t>– 107,8 %</a:t>
          </a:r>
        </a:p>
        <a:p xmlns:a="http://schemas.openxmlformats.org/drawingml/2006/main">
          <a:r>
            <a:rPr lang="ru-RU" sz="1300" b="1" dirty="0" smtClean="0">
              <a:solidFill>
                <a:schemeClr val="tx1"/>
              </a:solidFill>
            </a:rPr>
            <a:t>Факт январь-март 2024 г. к январь-март 2023 г. – 126,6 %</a:t>
          </a:r>
        </a:p>
      </cdr:txBody>
    </cdr:sp>
  </cdr:relSizeAnchor>
  <cdr:relSizeAnchor xmlns:cdr="http://schemas.openxmlformats.org/drawingml/2006/chartDrawing">
    <cdr:from>
      <cdr:x>0.64516</cdr:x>
      <cdr:y>0.80165</cdr:y>
    </cdr:from>
    <cdr:to>
      <cdr:x>0.94355</cdr:x>
      <cdr:y>0.91384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60640" y="4116016"/>
          <a:ext cx="26642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0.27163</cdr:x>
      <cdr:y>0.35556</cdr:y>
    </cdr:from>
    <cdr:to>
      <cdr:x>0.35303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3769" y="2304256"/>
          <a:ext cx="744322" cy="36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12,3 %</a:t>
          </a:r>
        </a:p>
      </cdr:txBody>
    </cdr:sp>
  </cdr:relSizeAnchor>
  <cdr:relSizeAnchor xmlns:cdr="http://schemas.openxmlformats.org/drawingml/2006/chartDrawing">
    <cdr:from>
      <cdr:x>0.185</cdr:x>
      <cdr:y>0.41111</cdr:y>
    </cdr:from>
    <cdr:to>
      <cdr:x>0.29507</cdr:x>
      <cdr:y>0.45556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91640" y="2664297"/>
          <a:ext cx="10064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5,6%</a:t>
          </a:r>
        </a:p>
      </cdr:txBody>
    </cdr:sp>
  </cdr:relSizeAnchor>
  <cdr:relSizeAnchor xmlns:cdr="http://schemas.openxmlformats.org/drawingml/2006/chartDrawing">
    <cdr:from>
      <cdr:x>0.20863</cdr:x>
      <cdr:y>0.46667</cdr:y>
    </cdr:from>
    <cdr:to>
      <cdr:x>0.28398</cdr:x>
      <cdr:y>0.52222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07713" y="3024336"/>
          <a:ext cx="6890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3,8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0.41338</cdr:x>
      <cdr:y>0.28889</cdr:y>
    </cdr:from>
    <cdr:to>
      <cdr:x>0.48425</cdr:x>
      <cdr:y>0.35884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79913" y="1872208"/>
          <a:ext cx="648072" cy="45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8,2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0.61025</cdr:x>
      <cdr:y>0.34444</cdr:y>
    </cdr:from>
    <cdr:to>
      <cdr:x>0.68978</cdr:x>
      <cdr:y>0.40309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80113" y="2232248"/>
          <a:ext cx="727222" cy="380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24,5%</a:t>
          </a:r>
        </a:p>
      </cdr:txBody>
    </cdr:sp>
  </cdr:relSizeAnchor>
  <cdr:relSizeAnchor xmlns:cdr="http://schemas.openxmlformats.org/drawingml/2006/chartDrawing">
    <cdr:from>
      <cdr:x>0.74412</cdr:x>
      <cdr:y>0.44444</cdr:y>
    </cdr:from>
    <cdr:to>
      <cdr:x>0.81724</cdr:x>
      <cdr:y>0.53333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04234" y="2880320"/>
          <a:ext cx="668609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2,8 %</a:t>
          </a:r>
        </a:p>
      </cdr:txBody>
    </cdr:sp>
  </cdr:relSizeAnchor>
  <cdr:relSizeAnchor xmlns:cdr="http://schemas.openxmlformats.org/drawingml/2006/chartDrawing">
    <cdr:from>
      <cdr:x>0.74412</cdr:x>
      <cdr:y>0.47778</cdr:y>
    </cdr:from>
    <cdr:to>
      <cdr:x>0.81373</cdr:x>
      <cdr:y>0.52222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804234" y="3096345"/>
          <a:ext cx="636514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3,9 %</a:t>
          </a:r>
        </a:p>
      </cdr:txBody>
    </cdr:sp>
  </cdr:relSizeAnchor>
  <cdr:relSizeAnchor xmlns:cdr="http://schemas.openxmlformats.org/drawingml/2006/chartDrawing">
    <cdr:from>
      <cdr:x>0.47638</cdr:x>
      <cdr:y>0.61111</cdr:y>
    </cdr:from>
    <cdr:to>
      <cdr:x>0.56005</cdr:x>
      <cdr:y>0.66551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55977" y="3960440"/>
          <a:ext cx="765079" cy="352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38,8 %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0.81845</cdr:x>
      <cdr:y>0.1013</cdr:y>
    </cdr:from>
    <cdr:to>
      <cdr:x>0.9792</cdr:x>
      <cdr:y>0.24331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618285" y="615779"/>
          <a:ext cx="1496289" cy="863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 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24 608,8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0.62244</cdr:x>
      <cdr:y>0.63302</cdr:y>
    </cdr:from>
    <cdr:to>
      <cdr:x>0.99466</cdr:x>
      <cdr:y>0.9809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A6CC6B02-7F0C-4190-B9FA-940405C5CA0F}"/>
            </a:ext>
          </a:extLst>
        </cdr:cNvPr>
        <cdr:cNvSpPr txBox="1"/>
      </cdr:nvSpPr>
      <cdr:spPr>
        <a:xfrm xmlns:a="http://schemas.openxmlformats.org/drawingml/2006/main">
          <a:off x="5789543" y="3843131"/>
          <a:ext cx="3462130" cy="2112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18 168,0 тыс. рублей (73,8%);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4 394,9 тыс. рублей (17,9%);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общегосударственная деятельность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2 025,0 тыс. рублей (8,2%).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0.626</cdr:x>
      <cdr:y>0.29</cdr:y>
    </cdr:from>
    <cdr:to>
      <cdr:x>0.80256</cdr:x>
      <cdr:y>0.3335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9" y="1988840"/>
          <a:ext cx="1614464" cy="29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185,3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0.626</cdr:x>
      <cdr:y>0.3425</cdr:y>
    </cdr:from>
    <cdr:to>
      <cdr:x>0.81811</cdr:x>
      <cdr:y>0.38093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129" y="2348880"/>
          <a:ext cx="1756654" cy="263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170,9 тыс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18.04.2024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" y="0"/>
            <a:ext cx="9156728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683568" y="1340768"/>
            <a:ext cx="7955448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ИСПОЛНЕНИЕ </a:t>
            </a:r>
          </a:p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КОНСОЛИДИРОВАННОГО</a:t>
            </a:r>
          </a:p>
          <a:p>
            <a:pPr algn="ctr"/>
            <a:r>
              <a:rPr lang="ru-RU" sz="4800" b="1" i="1" cap="none" spc="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БЮДЖЕТА</a:t>
            </a:r>
          </a:p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ГОРЕЦКОГО РАЙОНА</a:t>
            </a:r>
          </a:p>
          <a:p>
            <a:pPr algn="ctr"/>
            <a:r>
              <a:rPr lang="ru-RU" sz="4800" b="1" i="1" cap="none" spc="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 1 КВАРТАЛ 2024 ГОДА</a:t>
            </a:r>
          </a:p>
        </p:txBody>
      </p:sp>
    </p:spTree>
    <p:extLst>
      <p:ext uri="{BB962C8B-B14F-4D97-AF65-F5344CB8AC3E}">
        <p14:creationId xmlns:p14="http://schemas.microsoft.com/office/powerpoint/2010/main" val="63398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+mn-lt"/>
              </a:rPr>
              <a:t>ВНЕБЮДЖЕТНЫЕ ДОХОДЫ ПО ОТРАСЛЯМ БЮДЖЕТА 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+mn-lt"/>
              </a:rPr>
              <a:t>ГОРЕЦКОГО РАЙОНА</a:t>
            </a:r>
            <a:endParaRPr lang="ru-RU" sz="180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554161"/>
              </p:ext>
            </p:extLst>
          </p:nvPr>
        </p:nvGraphicFramePr>
        <p:xfrm>
          <a:off x="323528" y="836712"/>
          <a:ext cx="849694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94191"/>
            <a:ext cx="859611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4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69813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94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7C03DFE-B0E4-465C-ADE0-88D33BD81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7812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7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5DEC73C-AE2C-4429-A811-F93B83EC8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10069"/>
              </p:ext>
            </p:extLst>
          </p:nvPr>
        </p:nvGraphicFramePr>
        <p:xfrm>
          <a:off x="0" y="0"/>
          <a:ext cx="9144001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2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8972" cy="72008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 СЕЛЬСКОХОЗЯЙСТВЕННЫМ ПРЕДПРИЯТИЯМ</a:t>
            </a:r>
            <a:endParaRPr lang="ru-RU" sz="1800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273596"/>
              </p:ext>
            </p:extLst>
          </p:nvPr>
        </p:nvGraphicFramePr>
        <p:xfrm>
          <a:off x="179512" y="1196752"/>
          <a:ext cx="8892987" cy="4798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82627790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1993405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97811277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08711889"/>
                    </a:ext>
                  </a:extLst>
                </a:gridCol>
                <a:gridCol w="2124235">
                  <a:extLst>
                    <a:ext uri="{9D8B030D-6E8A-4147-A177-3AD203B41FA5}">
                      <a16:colId xmlns:a16="http://schemas.microsoft.com/office/drawing/2014/main" val="775722270"/>
                    </a:ext>
                  </a:extLst>
                </a:gridCol>
              </a:tblGrid>
              <a:tr h="722939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35002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"Маслаки"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69,3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90,3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130,3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633848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СЗАО "Горы"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106,4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86,3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81,1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rgbClr val="FF0000"/>
                          </a:solidFill>
                        </a:rPr>
                        <a:t>-20,1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777920"/>
                  </a:ext>
                </a:extLst>
              </a:tr>
              <a:tr h="722939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КСУП  "Овсянка им. И.И.Мельника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65,7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103,0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156,9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37,3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05498"/>
                  </a:ext>
                </a:extLst>
              </a:tr>
              <a:tr h="42472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КСУП "Племзавод Ленино"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41,3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82,6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200,2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41,3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01238"/>
                  </a:ext>
                </a:extLst>
              </a:tr>
              <a:tr h="50472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"Коптевская Нива"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38,6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89,9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233,0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51,3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27934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РУП "Учхоз БГСХА"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174,0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189,3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108,8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15,3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745683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"Горецкое"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78,2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87,8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319792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"Горецкая РАПТ"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123,7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109,8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589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985"/>
            <a:ext cx="878736" cy="9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850106"/>
          </a:xfrm>
        </p:spPr>
        <p:txBody>
          <a:bodyPr/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ПРОМЫШЛЕННЫМ ПРЕДПРИЯТИЯМ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103634"/>
              </p:ext>
            </p:extLst>
          </p:nvPr>
        </p:nvGraphicFramePr>
        <p:xfrm>
          <a:off x="179512" y="1052735"/>
          <a:ext cx="8856985" cy="572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36244967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51797045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9731789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5139686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3996702936"/>
                    </a:ext>
                  </a:extLst>
                </a:gridCol>
              </a:tblGrid>
              <a:tr h="750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квартал 2023 г.,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квартал 2024 г.,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Отклонение,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820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ОАО "Молочные горки"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97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ИООО "Горецкий пищевой комбинат"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79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Горецкий филиал ОАО "Булочно-кондитерская компания "Домочай"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666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ОАО "Горкилен"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74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ООО "Ремком"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35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УП "Горецкий элеватор"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77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ГЛХУ "Горецкий лесхоз"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34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ООО "Научно-производственный центр БелАгроГен"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58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ИК №9 управления ДИН МВД по Могилевской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3024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21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37879"/>
            <a:ext cx="6840760" cy="1437828"/>
          </a:xfrm>
        </p:spPr>
        <p:txBody>
          <a:bodyPr>
            <a:normAutofit/>
          </a:bodyPr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ПРЕДПРИЯТИЯМ НАРОДНО-ХОЗЯЙСТВЕННОГО КОМПЛЕКСА, ЭНЕРГЕТИКИ,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ТРАНСПОРТА И СФЕРЫ УСЛУГ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049246"/>
              </p:ext>
            </p:extLst>
          </p:nvPr>
        </p:nvGraphicFramePr>
        <p:xfrm>
          <a:off x="179511" y="1600200"/>
          <a:ext cx="8784978" cy="378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>
                  <a:extLst>
                    <a:ext uri="{9D8B030D-6E8A-4147-A177-3AD203B41FA5}">
                      <a16:colId xmlns:a16="http://schemas.microsoft.com/office/drawing/2014/main" val="387760841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40339828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50286624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81754729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9859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30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УКПП "Коммунальник"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221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Горецкий филиал Автопарк №17 ОАО «Могилевоблавтотранс»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91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ОАО "Према"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738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РУП "Могилевоблгаз"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2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РУП "Могилевэнерго"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962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Горецкое райпо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32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ООО "Экстрапромсервис"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787252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669" y="144116"/>
            <a:ext cx="1080120" cy="120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85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normAutofit fontScale="90000"/>
          </a:bodyPr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ПРЕДПРИЯТИЯМ СТРОИТЕЛЬНОЙ И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ДОРОЖНО-СТРОИТЕЛЬНОЙ ОТРАСЛИ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688497"/>
              </p:ext>
            </p:extLst>
          </p:nvPr>
        </p:nvGraphicFramePr>
        <p:xfrm>
          <a:off x="323529" y="1600200"/>
          <a:ext cx="8363271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1877927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49202666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794531318"/>
                    </a:ext>
                  </a:extLst>
                </a:gridCol>
                <a:gridCol w="1218010">
                  <a:extLst>
                    <a:ext uri="{9D8B030D-6E8A-4147-A177-3AD203B41FA5}">
                      <a16:colId xmlns:a16="http://schemas.microsoft.com/office/drawing/2014/main" val="2715198308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3250287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квартал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610101"/>
                  </a:ext>
                </a:extLst>
              </a:tr>
              <a:tr h="573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ООО "Строительная компания "Прометей"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28012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Филиал КУП "Могилевоблдорстрой ДРСУ № 127"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46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ГУКДСП "Горецкая СПМК"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191929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Филиал "ДЭУ № 75" РУП "Могилевавтодор"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297392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74638"/>
            <a:ext cx="1005927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8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720079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ВЫПОЛНЕНИЕ ПОКАЗАТЕЛЯ СОВОКУПНЫЕ ДОХОДЫ НАРАСТАЮЩИМ ИТОГОМ ЗА 1 КВАРТАЛ 2024 ГОДА И ЗА 1 КВАРТАЛ 2023 ГОДА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38660"/>
              </p:ext>
            </p:extLst>
          </p:nvPr>
        </p:nvGraphicFramePr>
        <p:xfrm>
          <a:off x="107504" y="1534916"/>
          <a:ext cx="8928992" cy="513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01195"/>
            <a:ext cx="859611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9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117400"/>
              </p:ext>
            </p:extLst>
          </p:nvPr>
        </p:nvGraphicFramePr>
        <p:xfrm>
          <a:off x="-1" y="188640"/>
          <a:ext cx="914400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81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757</Words>
  <Application>Microsoft Office PowerPoint</Application>
  <PresentationFormat>Экран (4:3)</PresentationFormat>
  <Paragraphs>324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ПОСТУПЛЕНИЕ НАЛОГОВ В РАЙОННЫЙ БЮДЖЕТ  ПО СЕЛЬСКОХОЗЯЙСТВЕННЫМ ПРЕДПРИЯТИЯМ</vt:lpstr>
      <vt:lpstr>ПОСТУПЛЕНИЕ НАЛОГОВ В РАЙОННЫЙ БЮДЖЕТ  ПО ПРОМЫШЛЕННЫМ ПРЕДПРИЯТИЯМ</vt:lpstr>
      <vt:lpstr>ПОСТУПЛЕНИЕ НАЛОГОВ В РАЙОННЫЙ БЮДЖЕТ  ПО ПРЕДПРИЯТИЯМ НАРОДНО-ХОЗЯЙСТВЕННОГО КОМПЛЕКСА, ЭНЕРГЕТИКИ,  ТРАНСПОРТА И СФЕРЫ УСЛУГ</vt:lpstr>
      <vt:lpstr>ПОСТУПЛЕНИЕ НАЛОГОВ В РАЙОННЫЙ БЮДЖЕТ  ПО ПРЕДПРИЯТИЯМ СТРОИТЕЛЬНОЙ И  ДОРОЖНО-СТРОИТЕЛЬНОЙ ОТРАСЛИ</vt:lpstr>
      <vt:lpstr>ВЫПОЛНЕНИЕ ПОКАЗАТЕЛЯ СОВОКУПНЫЕ ДОХОДЫ НАРАСТАЮЩИМ ИТОГОМ ЗА 1 КВАРТАЛ 2024 ГОДА И ЗА 1 КВАРТАЛ 2023 ГОДА</vt:lpstr>
      <vt:lpstr>Презентация PowerPoint</vt:lpstr>
      <vt:lpstr>ВНЕБЮДЖЕТНЫЕ ДОХОДЫ ПО ОТРАСЛЯМ БЮДЖЕТА  ГОРЕЦКОГО РАЙОНА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Пашинский Василий Иванович</cp:lastModifiedBy>
  <cp:revision>384</cp:revision>
  <cp:lastPrinted>2020-07-09T05:32:50Z</cp:lastPrinted>
  <dcterms:created xsi:type="dcterms:W3CDTF">2015-02-03T13:21:27Z</dcterms:created>
  <dcterms:modified xsi:type="dcterms:W3CDTF">2024-04-18T11:45:18Z</dcterms:modified>
</cp:coreProperties>
</file>