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drawings/drawing3.xml" ContentType="application/vnd.openxmlformats-officedocument.drawingml.chartshapes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drawings/drawing4.xml" ContentType="application/vnd.openxmlformats-officedocument.drawingml.chartshapes+xml"/>
  <Override PartName="/ppt/charts/chart5.xml" ContentType="application/vnd.openxmlformats-officedocument.drawingml.chart+xml"/>
  <Override PartName="/ppt/theme/themeOverride5.xml" ContentType="application/vnd.openxmlformats-officedocument.themeOverride+xml"/>
  <Override PartName="/ppt/drawings/drawing5.xml" ContentType="application/vnd.openxmlformats-officedocument.drawingml.chartshapes+xml"/>
  <Override PartName="/ppt/charts/chart6.xml" ContentType="application/vnd.openxmlformats-officedocument.drawingml.chart+xml"/>
  <Override PartName="/ppt/theme/themeOverride6.xml" ContentType="application/vnd.openxmlformats-officedocument.themeOverride+xml"/>
  <Override PartName="/ppt/drawings/drawing6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720" r:id="rId1"/>
  </p:sldMasterIdLst>
  <p:sldIdLst>
    <p:sldId id="256" r:id="rId2"/>
    <p:sldId id="270" r:id="rId3"/>
    <p:sldId id="271" r:id="rId4"/>
    <p:sldId id="272" r:id="rId5"/>
    <p:sldId id="273" r:id="rId6"/>
    <p:sldId id="274" r:id="rId7"/>
    <p:sldId id="275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33"/>
    <a:srgbClr val="CC3300"/>
    <a:srgbClr val="6666FF"/>
    <a:srgbClr val="FF9933"/>
    <a:srgbClr val="008000"/>
    <a:srgbClr val="33CC33"/>
    <a:srgbClr val="CC00CC"/>
    <a:srgbClr val="3399FF"/>
    <a:srgbClr val="D60093"/>
    <a:srgbClr val="99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405" autoAdjust="0"/>
    <p:restoredTop sz="94660" autoAdjust="0"/>
  </p:normalViewPr>
  <p:slideViewPr>
    <p:cSldViewPr>
      <p:cViewPr varScale="1">
        <p:scale>
          <a:sx n="128" d="100"/>
          <a:sy n="128" d="100"/>
        </p:scale>
        <p:origin x="1092" y="1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package" Target="../embeddings/_____Microsoft_Excel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2.xml"/><Relationship Id="rId2" Type="http://schemas.openxmlformats.org/officeDocument/2006/relationships/package" Target="../embeddings/_____Microsoft_Excel1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3.xml"/><Relationship Id="rId2" Type="http://schemas.openxmlformats.org/officeDocument/2006/relationships/package" Target="../embeddings/_____Microsoft_Excel2.xlsx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4.xml"/><Relationship Id="rId2" Type="http://schemas.openxmlformats.org/officeDocument/2006/relationships/package" Target="../embeddings/_____Microsoft_Excel3.xlsx"/><Relationship Id="rId1" Type="http://schemas.openxmlformats.org/officeDocument/2006/relationships/themeOverride" Target="../theme/themeOverrid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5.xml"/><Relationship Id="rId2" Type="http://schemas.openxmlformats.org/officeDocument/2006/relationships/package" Target="../embeddings/_____Microsoft_Excel4.xlsx"/><Relationship Id="rId1" Type="http://schemas.openxmlformats.org/officeDocument/2006/relationships/themeOverride" Target="../theme/themeOverrid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6.xml"/><Relationship Id="rId2" Type="http://schemas.openxmlformats.org/officeDocument/2006/relationships/package" Target="../embeddings/_____Microsoft_Excel5.xlsx"/><Relationship Id="rId1" Type="http://schemas.openxmlformats.org/officeDocument/2006/relationships/themeOverride" Target="../theme/themeOverrid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8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СОБСТВЕННЫХ ДОХОДОВ БЮДЖЕТА </a:t>
            </a:r>
          </a:p>
          <a:p>
            <a:pPr>
              <a:defRPr sz="18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ГОРЕЦКОГО РАЙОНА ЗА 1 КВАРТАЛ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2023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ГОДА</a:t>
            </a:r>
          </a:p>
        </c:rich>
      </c:tx>
      <c:layout>
        <c:manualLayout>
          <c:xMode val="edge"/>
          <c:yMode val="edge"/>
          <c:x val="0.19800435638133326"/>
          <c:y val="1.3499928264593935E-2"/>
        </c:manualLayout>
      </c:layout>
      <c:overlay val="0"/>
    </c:title>
    <c:autoTitleDeleted val="0"/>
    <c:view3D>
      <c:rotX val="30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7029800962379704"/>
          <c:y val="0.1324268008165646"/>
          <c:w val="0.644543270781472"/>
          <c:h val="0.84525806945419102"/>
        </c:manualLayout>
      </c:layout>
      <c:pie3DChart>
        <c:varyColors val="1"/>
        <c:ser>
          <c:idx val="0"/>
          <c:order val="0"/>
          <c:tx>
            <c:strRef>
              <c:f>' структура'!$A$7</c:f>
              <c:strCache>
                <c:ptCount val="1"/>
                <c:pt idx="0">
                  <c:v>1 квартал 2023 года</c:v>
                </c:pt>
              </c:strCache>
            </c:strRef>
          </c:tx>
          <c:dPt>
            <c:idx val="0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01-6815-4D64-90C1-401CCA0AF82C}"/>
              </c:ext>
            </c:extLst>
          </c:dPt>
          <c:dPt>
            <c:idx val="1"/>
            <c:bubble3D val="0"/>
            <c:spPr>
              <a:solidFill>
                <a:srgbClr val="FFFF00"/>
              </a:solidFill>
            </c:spPr>
            <c:extLst>
              <c:ext xmlns:c16="http://schemas.microsoft.com/office/drawing/2014/chart" uri="{C3380CC4-5D6E-409C-BE32-E72D297353CC}">
                <c16:uniqueId val="{00000003-6815-4D64-90C1-401CCA0AF82C}"/>
              </c:ext>
            </c:extLst>
          </c:dPt>
          <c:dPt>
            <c:idx val="2"/>
            <c:bubble3D val="0"/>
            <c:spPr>
              <a:solidFill>
                <a:srgbClr val="00B0F0"/>
              </a:solidFill>
            </c:spPr>
            <c:extLst>
              <c:ext xmlns:c16="http://schemas.microsoft.com/office/drawing/2014/chart" uri="{C3380CC4-5D6E-409C-BE32-E72D297353CC}">
                <c16:uniqueId val="{00000005-6815-4D64-90C1-401CCA0AF82C}"/>
              </c:ext>
            </c:extLst>
          </c:dPt>
          <c:dPt>
            <c:idx val="3"/>
            <c:bubble3D val="0"/>
            <c:spPr>
              <a:solidFill>
                <a:srgbClr val="66FF33"/>
              </a:solidFill>
            </c:spPr>
            <c:extLst>
              <c:ext xmlns:c16="http://schemas.microsoft.com/office/drawing/2014/chart" uri="{C3380CC4-5D6E-409C-BE32-E72D297353CC}">
                <c16:uniqueId val="{00000007-6815-4D64-90C1-401CCA0AF82C}"/>
              </c:ext>
            </c:extLst>
          </c:dPt>
          <c:dPt>
            <c:idx val="4"/>
            <c:bubble3D val="0"/>
            <c:spPr>
              <a:solidFill>
                <a:srgbClr val="00FFFF"/>
              </a:solidFill>
            </c:spPr>
            <c:extLst>
              <c:ext xmlns:c16="http://schemas.microsoft.com/office/drawing/2014/chart" uri="{C3380CC4-5D6E-409C-BE32-E72D297353CC}">
                <c16:uniqueId val="{00000009-6815-4D64-90C1-401CCA0AF82C}"/>
              </c:ext>
            </c:extLst>
          </c:dPt>
          <c:dPt>
            <c:idx val="5"/>
            <c:bubble3D val="0"/>
            <c:spPr>
              <a:solidFill>
                <a:srgbClr val="FFC000"/>
              </a:solidFill>
            </c:spPr>
            <c:extLst>
              <c:ext xmlns:c16="http://schemas.microsoft.com/office/drawing/2014/chart" uri="{C3380CC4-5D6E-409C-BE32-E72D297353CC}">
                <c16:uniqueId val="{0000000B-6815-4D64-90C1-401CCA0AF82C}"/>
              </c:ext>
            </c:extLst>
          </c:dPt>
          <c:dPt>
            <c:idx val="6"/>
            <c:bubble3D val="0"/>
            <c:spPr>
              <a:solidFill>
                <a:srgbClr val="C00000"/>
              </a:solidFill>
            </c:spPr>
            <c:extLst>
              <c:ext xmlns:c16="http://schemas.microsoft.com/office/drawing/2014/chart" uri="{C3380CC4-5D6E-409C-BE32-E72D297353CC}">
                <c16:uniqueId val="{0000000D-6815-4D64-90C1-401CCA0AF82C}"/>
              </c:ext>
            </c:extLst>
          </c:dPt>
          <c:dLbls>
            <c:dLbl>
              <c:idx val="0"/>
              <c:layout>
                <c:manualLayout>
                  <c:x val="-2.0530402449693789E-3"/>
                  <c:y val="2.7310148731408506E-2"/>
                </c:manualLayout>
              </c:layout>
              <c:tx>
                <c:rich>
                  <a:bodyPr/>
                  <a:lstStyle/>
                  <a:p>
                    <a:pPr>
                      <a:defRPr sz="1400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sz="1400" dirty="0"/>
                      <a:t>Подоходный</a:t>
                    </a:r>
                    <a:r>
                      <a:rPr lang="ru-RU" sz="1400" baseline="0" dirty="0"/>
                      <a:t> налог</a:t>
                    </a:r>
                    <a:endParaRPr lang="ru-RU" sz="1400" dirty="0"/>
                  </a:p>
                  <a:p>
                    <a:pPr>
                      <a:defRPr sz="1400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sz="1400" dirty="0"/>
                      <a:t>4</a:t>
                    </a:r>
                    <a:r>
                      <a:rPr lang="ru-RU" sz="1400" dirty="0" smtClean="0"/>
                      <a:t> 671,6</a:t>
                    </a:r>
                    <a:r>
                      <a:rPr lang="ru-RU" sz="1400" baseline="0" dirty="0" smtClean="0"/>
                      <a:t> </a:t>
                    </a:r>
                    <a:r>
                      <a:rPr lang="ru-RU" sz="1400" dirty="0"/>
                      <a:t>тыс.рублей</a:t>
                    </a:r>
                    <a:endParaRPr lang="ru-RU" dirty="0"/>
                  </a:p>
                </c:rich>
              </c:tx>
              <c:spPr/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6815-4D64-90C1-401CCA0AF82C}"/>
                </c:ext>
              </c:extLst>
            </c:dLbl>
            <c:dLbl>
              <c:idx val="1"/>
              <c:layout>
                <c:manualLayout>
                  <c:x val="1.1222878390201124E-2"/>
                  <c:y val="2.8110236220472304E-2"/>
                </c:manualLayout>
              </c:layout>
              <c:tx>
                <c:rich>
                  <a:bodyPr/>
                  <a:lstStyle/>
                  <a:p>
                    <a:pPr>
                      <a:defRPr sz="1400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sz="1400" dirty="0"/>
                      <a:t> Налог на добавленную</a:t>
                    </a:r>
                    <a:r>
                      <a:rPr lang="ru-RU" sz="1400" baseline="0" dirty="0"/>
                      <a:t> стоимость</a:t>
                    </a:r>
                    <a:endParaRPr lang="ru-RU" sz="1400" dirty="0"/>
                  </a:p>
                  <a:p>
                    <a:pPr>
                      <a:defRPr sz="1400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sz="1400" baseline="0" dirty="0"/>
                      <a:t>2</a:t>
                    </a:r>
                    <a:r>
                      <a:rPr lang="ru-RU" sz="1400" baseline="0" dirty="0" smtClean="0"/>
                      <a:t> 049</a:t>
                    </a:r>
                    <a:r>
                      <a:rPr lang="ru-RU" sz="1400" dirty="0" smtClean="0"/>
                      <a:t>,1 </a:t>
                    </a:r>
                    <a:r>
                      <a:rPr lang="ru-RU" sz="1400" dirty="0"/>
                      <a:t>тыс.рублей</a:t>
                    </a:r>
                    <a:endParaRPr lang="ru-RU" dirty="0"/>
                  </a:p>
                </c:rich>
              </c:tx>
              <c:spPr/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6815-4D64-90C1-401CCA0AF82C}"/>
                </c:ext>
              </c:extLst>
            </c:dLbl>
            <c:dLbl>
              <c:idx val="2"/>
              <c:layout>
                <c:manualLayout>
                  <c:x val="1.2043525809273842E-2"/>
                  <c:y val="4.8918635170603672E-2"/>
                </c:manualLayout>
              </c:layout>
              <c:tx>
                <c:rich>
                  <a:bodyPr/>
                  <a:lstStyle/>
                  <a:p>
                    <a:pPr>
                      <a:defRPr sz="1400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sz="1400" dirty="0"/>
                      <a:t>Налог на собственность</a:t>
                    </a:r>
                  </a:p>
                  <a:p>
                    <a:pPr>
                      <a:defRPr sz="1400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sz="1400" dirty="0" smtClean="0"/>
                      <a:t>991,8 </a:t>
                    </a:r>
                    <a:r>
                      <a:rPr lang="ru-RU" sz="1400" dirty="0"/>
                      <a:t>тыс.рублей</a:t>
                    </a:r>
                    <a:endParaRPr lang="ru-RU" dirty="0"/>
                  </a:p>
                </c:rich>
              </c:tx>
              <c:spPr/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6815-4D64-90C1-401CCA0AF82C}"/>
                </c:ext>
              </c:extLst>
            </c:dLbl>
            <c:dLbl>
              <c:idx val="3"/>
              <c:layout>
                <c:manualLayout>
                  <c:x val="-2.4309383202099744E-2"/>
                  <c:y val="-7.2951297754447362E-3"/>
                </c:manualLayout>
              </c:layout>
              <c:tx>
                <c:rich>
                  <a:bodyPr/>
                  <a:lstStyle/>
                  <a:p>
                    <a:pPr>
                      <a:defRPr sz="1400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sz="1400" dirty="0"/>
                      <a:t>Другие</a:t>
                    </a:r>
                    <a:r>
                      <a:rPr lang="ru-RU" sz="1400" baseline="0" dirty="0"/>
                      <a:t> налоги от выручки от реализации товаров (работ, услуг)</a:t>
                    </a:r>
                    <a:endParaRPr lang="ru-RU" sz="1400" dirty="0"/>
                  </a:p>
                  <a:p>
                    <a:pPr>
                      <a:defRPr sz="1400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sz="1400" dirty="0" smtClean="0"/>
                      <a:t>951,4 </a:t>
                    </a:r>
                    <a:r>
                      <a:rPr lang="ru-RU" sz="1400" dirty="0"/>
                      <a:t>тыс.рублей</a:t>
                    </a:r>
                    <a:endParaRPr lang="ru-RU" dirty="0"/>
                  </a:p>
                </c:rich>
              </c:tx>
              <c:spPr/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6815-4D64-90C1-401CCA0AF82C}"/>
                </c:ext>
              </c:extLst>
            </c:dLbl>
            <c:dLbl>
              <c:idx val="4"/>
              <c:layout>
                <c:manualLayout>
                  <c:x val="3.0075459317585301E-3"/>
                  <c:y val="-0.10337591134441527"/>
                </c:manualLayout>
              </c:layout>
              <c:tx>
                <c:rich>
                  <a:bodyPr/>
                  <a:lstStyle/>
                  <a:p>
                    <a:pPr>
                      <a:defRPr sz="1400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sz="1400" dirty="0"/>
                      <a:t>Прочие</a:t>
                    </a:r>
                    <a:r>
                      <a:rPr lang="ru-RU" sz="1400" baseline="0" dirty="0"/>
                      <a:t> налоговые доходы</a:t>
                    </a:r>
                    <a:endParaRPr lang="ru-RU" sz="1400" dirty="0"/>
                  </a:p>
                  <a:p>
                    <a:pPr>
                      <a:defRPr sz="1400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sz="1400" dirty="0" smtClean="0"/>
                      <a:t>65,4 </a:t>
                    </a:r>
                    <a:r>
                      <a:rPr lang="ru-RU" sz="1400" dirty="0"/>
                      <a:t>тыс.рублей</a:t>
                    </a:r>
                    <a:endParaRPr lang="ru-RU" dirty="0"/>
                  </a:p>
                </c:rich>
              </c:tx>
              <c:spPr/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6815-4D64-90C1-401CCA0AF82C}"/>
                </c:ext>
              </c:extLst>
            </c:dLbl>
            <c:dLbl>
              <c:idx val="5"/>
              <c:layout>
                <c:manualLayout>
                  <c:x val="0.21651498250218729"/>
                  <c:y val="-8.7729658792650933E-2"/>
                </c:manualLayout>
              </c:layout>
              <c:tx>
                <c:rich>
                  <a:bodyPr/>
                  <a:lstStyle/>
                  <a:p>
                    <a:pPr>
                      <a:defRPr sz="1400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sz="1400" dirty="0"/>
                      <a:t>Неналоговые доходы</a:t>
                    </a:r>
                  </a:p>
                  <a:p>
                    <a:pPr>
                      <a:defRPr sz="1400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sz="1400" smtClean="0"/>
                      <a:t>964,7 </a:t>
                    </a:r>
                    <a:r>
                      <a:rPr lang="ru-RU" sz="1400" dirty="0"/>
                      <a:t>тыс.рублей </a:t>
                    </a:r>
                    <a:endParaRPr lang="ru-RU" dirty="0"/>
                  </a:p>
                </c:rich>
              </c:tx>
              <c:spPr/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B-6815-4D64-90C1-401CCA0AF82C}"/>
                </c:ext>
              </c:extLst>
            </c:dLbl>
            <c:dLbl>
              <c:idx val="6"/>
              <c:layout>
                <c:manualLayout>
                  <c:x val="0.17872631656158405"/>
                  <c:y val="-6.1536656792499006E-2"/>
                </c:manualLayout>
              </c:layout>
              <c:tx>
                <c:rich>
                  <a:bodyPr/>
                  <a:lstStyle/>
                  <a:p>
                    <a:pPr>
                      <a:defRPr sz="1400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sz="1400"/>
                      <a:t>Неналоговые доходы</a:t>
                    </a:r>
                  </a:p>
                  <a:p>
                    <a:pPr>
                      <a:defRPr sz="1400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sz="1400"/>
                      <a:t>702,8 тыс.рублей</a:t>
                    </a:r>
                    <a:endParaRPr lang="ru-RU"/>
                  </a:p>
                </c:rich>
              </c:tx>
              <c:spPr/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6815-4D64-90C1-401CCA0AF82C}"/>
                </c:ext>
              </c:extLst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4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 структура'!$B$6:$G$6</c:f>
              <c:strCache>
                <c:ptCount val="6"/>
                <c:pt idx="0">
                  <c:v>Подоходный налог</c:v>
                </c:pt>
                <c:pt idx="1">
                  <c:v>НДС</c:v>
                </c:pt>
                <c:pt idx="2">
                  <c:v>Налоги на собственность</c:v>
                </c:pt>
                <c:pt idx="3">
                  <c:v>Другие налоги от выручки
от реализации товаров (работ, услуг)</c:v>
                </c:pt>
                <c:pt idx="4">
                  <c:v>Прочие 
налоговые доходы</c:v>
                </c:pt>
                <c:pt idx="5">
                  <c:v>Неналоговые 
доходы</c:v>
                </c:pt>
              </c:strCache>
            </c:strRef>
          </c:cat>
          <c:val>
            <c:numRef>
              <c:f>' структура'!$B$7:$G$7</c:f>
              <c:numCache>
                <c:formatCode>0.0</c:formatCode>
                <c:ptCount val="6"/>
                <c:pt idx="0">
                  <c:v>4671.6000000000004</c:v>
                </c:pt>
                <c:pt idx="1">
                  <c:v>2049.1</c:v>
                </c:pt>
                <c:pt idx="2">
                  <c:v>991.8</c:v>
                </c:pt>
                <c:pt idx="3">
                  <c:v>951.4</c:v>
                </c:pt>
                <c:pt idx="4">
                  <c:v>65.399999999999068</c:v>
                </c:pt>
                <c:pt idx="5">
                  <c:v>964.7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6815-4D64-90C1-401CCA0AF82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</c:spPr>
    </c:plotArea>
    <c:plotVisOnly val="1"/>
    <c:dispBlanksAs val="gap"/>
    <c:showDLblsOverMax val="0"/>
  </c:chart>
  <c:externalData r:id="rId2">
    <c:autoUpdate val="0"/>
  </c:externalData>
  <c:userShapes r:id="rId3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8567330464013684E-2"/>
          <c:y val="9.3326891686739244E-2"/>
          <c:w val="0.93143266511975853"/>
          <c:h val="0.71164682932317802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Лист2!$A$6</c:f>
              <c:strCache>
                <c:ptCount val="1"/>
                <c:pt idx="0">
                  <c:v>1 квартал 2022 года</c:v>
                </c:pt>
              </c:strCache>
            </c:strRef>
          </c:tx>
          <c:spPr>
            <a:solidFill>
              <a:srgbClr val="FF9900"/>
            </a:solidFill>
          </c:spPr>
          <c:invertIfNegative val="0"/>
          <c:dLbls>
            <c:dLbl>
              <c:idx val="0"/>
              <c:layout>
                <c:manualLayout>
                  <c:x val="-5.4014648511083937E-3"/>
                  <c:y val="-1.6286526684164464E-2"/>
                </c:manualLayout>
              </c:layout>
              <c:spPr/>
              <c:txPr>
                <a:bodyPr/>
                <a:lstStyle/>
                <a:p>
                  <a:pPr>
                    <a:defRPr sz="1400"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4430-4070-91FD-F289C31E0B5D}"/>
                </c:ext>
              </c:extLst>
            </c:dLbl>
            <c:dLbl>
              <c:idx val="1"/>
              <c:layout>
                <c:manualLayout>
                  <c:x val="-2.7309237984096562E-3"/>
                  <c:y val="-9.8782880814239915E-3"/>
                </c:manualLayout>
              </c:layout>
              <c:spPr/>
              <c:txPr>
                <a:bodyPr/>
                <a:lstStyle/>
                <a:p>
                  <a:pPr>
                    <a:defRPr sz="1400"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4430-4070-91FD-F289C31E0B5D}"/>
                </c:ext>
              </c:extLst>
            </c:dLbl>
            <c:dLbl>
              <c:idx val="2"/>
              <c:layout>
                <c:manualLayout>
                  <c:x val="5.6627290395090723E-3"/>
                  <c:y val="-8.9266550014581517E-3"/>
                </c:manualLayout>
              </c:layout>
              <c:spPr/>
              <c:txPr>
                <a:bodyPr/>
                <a:lstStyle/>
                <a:p>
                  <a:pPr>
                    <a:defRPr sz="1400"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4430-4070-91FD-F289C31E0B5D}"/>
                </c:ext>
              </c:extLst>
            </c:dLbl>
            <c:dLbl>
              <c:idx val="3"/>
              <c:layout>
                <c:manualLayout>
                  <c:x val="-4.830917874396135E-3"/>
                  <c:y val="-6.1255742725879799E-3"/>
                </c:manualLayout>
              </c:layout>
              <c:spPr/>
              <c:txPr>
                <a:bodyPr/>
                <a:lstStyle/>
                <a:p>
                  <a:pPr>
                    <a:defRPr sz="1400"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4430-4070-91FD-F289C31E0B5D}"/>
                </c:ext>
              </c:extLst>
            </c:dLbl>
            <c:dLbl>
              <c:idx val="4"/>
              <c:layout>
                <c:manualLayout>
                  <c:x val="9.6419499516677658E-3"/>
                  <c:y val="-1.1394429862933935E-2"/>
                </c:manualLayout>
              </c:layout>
              <c:spPr/>
              <c:txPr>
                <a:bodyPr/>
                <a:lstStyle/>
                <a:p>
                  <a:pPr>
                    <a:defRPr sz="1400"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4430-4070-91FD-F289C31E0B5D}"/>
                </c:ext>
              </c:extLst>
            </c:dLbl>
            <c:dLbl>
              <c:idx val="5"/>
              <c:layout>
                <c:manualLayout>
                  <c:x val="1.3654618992048281E-3"/>
                  <c:y val="-1.0445468813202283E-2"/>
                </c:manualLayout>
              </c:layout>
              <c:spPr/>
              <c:txPr>
                <a:bodyPr/>
                <a:lstStyle/>
                <a:p>
                  <a:pPr>
                    <a:defRPr sz="1400"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4430-4070-91FD-F289C31E0B5D}"/>
                </c:ext>
              </c:extLst>
            </c:dLbl>
            <c:dLbl>
              <c:idx val="6"/>
              <c:layout>
                <c:manualLayout>
                  <c:x val="-5.565493681136807E-3"/>
                  <c:y val="-1.4434650926414463E-2"/>
                </c:manualLayout>
              </c:layout>
              <c:spPr/>
              <c:txPr>
                <a:bodyPr/>
                <a:lstStyle/>
                <a:p>
                  <a:pPr>
                    <a:defRPr sz="1400"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4430-4070-91FD-F289C31E0B5D}"/>
                </c:ext>
              </c:extLst>
            </c:dLbl>
            <c:dLbl>
              <c:idx val="7"/>
              <c:layout>
                <c:manualLayout>
                  <c:x val="-1.5020080891253109E-2"/>
                  <c:y val="-1.0445468813202283E-2"/>
                </c:manualLayout>
              </c:layout>
              <c:spPr/>
              <c:txPr>
                <a:bodyPr/>
                <a:lstStyle/>
                <a:p>
                  <a:pPr>
                    <a:defRPr sz="1400"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4430-4070-91FD-F289C31E0B5D}"/>
                </c:ext>
              </c:extLst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Лист2!$B$5:$G$5</c:f>
              <c:strCache>
                <c:ptCount val="6"/>
                <c:pt idx="0">
                  <c:v>Подоходный 
налог</c:v>
                </c:pt>
                <c:pt idx="1">
                  <c:v>НДС</c:v>
                </c:pt>
                <c:pt idx="2">
                  <c:v>Налоги на 
собственность</c:v>
                </c:pt>
                <c:pt idx="3">
                  <c:v>Другие налоги 
от выручки от реализации</c:v>
                </c:pt>
                <c:pt idx="4">
                  <c:v>Прочие 
налоговые доходы </c:v>
                </c:pt>
                <c:pt idx="5">
                  <c:v>Неналоговые доходы</c:v>
                </c:pt>
              </c:strCache>
            </c:strRef>
          </c:cat>
          <c:val>
            <c:numRef>
              <c:f>Лист2!$B$6:$G$6</c:f>
              <c:numCache>
                <c:formatCode>0.0</c:formatCode>
                <c:ptCount val="6"/>
                <c:pt idx="0">
                  <c:v>3725.5</c:v>
                </c:pt>
                <c:pt idx="1">
                  <c:v>1903.1</c:v>
                </c:pt>
                <c:pt idx="2">
                  <c:v>708.4</c:v>
                </c:pt>
                <c:pt idx="3">
                  <c:v>890</c:v>
                </c:pt>
                <c:pt idx="4">
                  <c:v>93.699999999999932</c:v>
                </c:pt>
                <c:pt idx="5">
                  <c:v>745.6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4430-4070-91FD-F289C31E0B5D}"/>
            </c:ext>
          </c:extLst>
        </c:ser>
        <c:ser>
          <c:idx val="1"/>
          <c:order val="1"/>
          <c:tx>
            <c:strRef>
              <c:f>Лист2!$A$7</c:f>
              <c:strCache>
                <c:ptCount val="1"/>
                <c:pt idx="0">
                  <c:v>1 квартал 2023 года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6102360443748857E-2"/>
                  <c:y val="-1.6571157771945191E-2"/>
                </c:manualLayout>
              </c:layout>
              <c:spPr/>
              <c:txPr>
                <a:bodyPr/>
                <a:lstStyle/>
                <a:p>
                  <a:pPr>
                    <a:defRPr sz="1400"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4430-4070-91FD-F289C31E0B5D}"/>
                </c:ext>
              </c:extLst>
            </c:dLbl>
            <c:dLbl>
              <c:idx val="1"/>
              <c:layout>
                <c:manualLayout>
                  <c:x val="2.0829722131482705E-2"/>
                  <c:y val="-1.4434674832312628E-2"/>
                </c:manualLayout>
              </c:layout>
              <c:spPr/>
              <c:txPr>
                <a:bodyPr/>
                <a:lstStyle/>
                <a:p>
                  <a:pPr>
                    <a:defRPr sz="1400"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A-4430-4070-91FD-F289C31E0B5D}"/>
                </c:ext>
              </c:extLst>
            </c:dLbl>
            <c:dLbl>
              <c:idx val="2"/>
              <c:layout>
                <c:manualLayout>
                  <c:x val="1.243963118551715E-2"/>
                  <c:y val="-1.3104695246427531E-2"/>
                </c:manualLayout>
              </c:layout>
              <c:spPr/>
              <c:txPr>
                <a:bodyPr/>
                <a:lstStyle/>
                <a:p>
                  <a:pPr>
                    <a:defRPr sz="1400"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B-4430-4070-91FD-F289C31E0B5D}"/>
                </c:ext>
              </c:extLst>
            </c:dLbl>
            <c:dLbl>
              <c:idx val="3"/>
              <c:layout>
                <c:manualLayout>
                  <c:x val="1.9078835749125729E-2"/>
                  <c:y val="-6.1258150961205965E-3"/>
                </c:manualLayout>
              </c:layout>
              <c:spPr/>
              <c:txPr>
                <a:bodyPr/>
                <a:lstStyle/>
                <a:p>
                  <a:pPr>
                    <a:defRPr sz="1400"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C-4430-4070-91FD-F289C31E0B5D}"/>
                </c:ext>
              </c:extLst>
            </c:dLbl>
            <c:dLbl>
              <c:idx val="4"/>
              <c:layout>
                <c:manualLayout>
                  <c:x val="1.3268526576296742E-2"/>
                  <c:y val="-1.4482190146682346E-2"/>
                </c:manualLayout>
              </c:layout>
              <c:spPr/>
              <c:txPr>
                <a:bodyPr/>
                <a:lstStyle/>
                <a:p>
                  <a:pPr>
                    <a:defRPr sz="1400"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D-4430-4070-91FD-F289C31E0B5D}"/>
                </c:ext>
              </c:extLst>
            </c:dLbl>
            <c:dLbl>
              <c:idx val="5"/>
              <c:layout>
                <c:manualLayout>
                  <c:x val="1.7411743502652722E-2"/>
                  <c:y val="-8.1673957421988918E-3"/>
                </c:manualLayout>
              </c:layout>
              <c:spPr/>
              <c:txPr>
                <a:bodyPr/>
                <a:lstStyle/>
                <a:p>
                  <a:pPr>
                    <a:defRPr sz="1400"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E-4430-4070-91FD-F289C31E0B5D}"/>
                </c:ext>
              </c:extLst>
            </c:dLbl>
            <c:dLbl>
              <c:idx val="6"/>
              <c:layout>
                <c:manualLayout>
                  <c:x val="1.8975189664808132E-2"/>
                  <c:y val="-1.4434650926414386E-2"/>
                </c:manualLayout>
              </c:layout>
              <c:spPr/>
              <c:txPr>
                <a:bodyPr/>
                <a:lstStyle/>
                <a:p>
                  <a:pPr>
                    <a:defRPr sz="1400"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4430-4070-91FD-F289C31E0B5D}"/>
                </c:ext>
              </c:extLst>
            </c:dLbl>
            <c:dLbl>
              <c:idx val="7"/>
              <c:layout>
                <c:manualLayout>
                  <c:x val="9.5582332944337961E-3"/>
                  <c:y val="-1.2534562575842739E-2"/>
                </c:manualLayout>
              </c:layout>
              <c:spPr/>
              <c:txPr>
                <a:bodyPr/>
                <a:lstStyle/>
                <a:p>
                  <a:pPr>
                    <a:defRPr sz="1400"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4430-4070-91FD-F289C31E0B5D}"/>
                </c:ext>
              </c:extLst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Лист2!$B$5:$G$5</c:f>
              <c:strCache>
                <c:ptCount val="6"/>
                <c:pt idx="0">
                  <c:v>Подоходный 
налог</c:v>
                </c:pt>
                <c:pt idx="1">
                  <c:v>НДС</c:v>
                </c:pt>
                <c:pt idx="2">
                  <c:v>Налоги на 
собственность</c:v>
                </c:pt>
                <c:pt idx="3">
                  <c:v>Другие налоги 
от выручки от реализации</c:v>
                </c:pt>
                <c:pt idx="4">
                  <c:v>Прочие 
налоговые доходы </c:v>
                </c:pt>
                <c:pt idx="5">
                  <c:v>Неналоговые доходы</c:v>
                </c:pt>
              </c:strCache>
            </c:strRef>
          </c:cat>
          <c:val>
            <c:numRef>
              <c:f>Лист2!$B$7:$G$7</c:f>
              <c:numCache>
                <c:formatCode>0.0</c:formatCode>
                <c:ptCount val="6"/>
                <c:pt idx="0">
                  <c:v>4671.6000000000004</c:v>
                </c:pt>
                <c:pt idx="1">
                  <c:v>2049.1</c:v>
                </c:pt>
                <c:pt idx="2">
                  <c:v>991.8</c:v>
                </c:pt>
                <c:pt idx="3">
                  <c:v>951.4</c:v>
                </c:pt>
                <c:pt idx="4">
                  <c:v>65.399999999999068</c:v>
                </c:pt>
                <c:pt idx="5">
                  <c:v>964.7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1-4430-4070-91FD-F289C31E0B5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353672527"/>
        <c:axId val="1"/>
        <c:axId val="0"/>
      </c:bar3DChart>
      <c:catAx>
        <c:axId val="1353672527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  <c:min val="0"/>
        </c:scaling>
        <c:delete val="0"/>
        <c:axPos val="l"/>
        <c:majorGridlines/>
        <c:numFmt formatCode="0.0" sourceLinked="1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1353672527"/>
        <c:crossesAt val="1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74185469644163338"/>
          <c:y val="0.14726844881066983"/>
          <c:w val="0.1933575362505916"/>
          <c:h val="0.11924534511555959"/>
        </c:manualLayout>
      </c:layout>
      <c:overlay val="0"/>
      <c:txPr>
        <a:bodyPr/>
        <a:lstStyle/>
        <a:p>
          <a:pPr>
            <a:defRPr sz="14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externalData r:id="rId2">
    <c:autoUpdate val="0"/>
  </c:externalData>
  <c:userShapes r:id="rId3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8567294866830164E-2"/>
          <c:y val="9.3326945676252243E-2"/>
          <c:w val="0.93143266511975853"/>
          <c:h val="0.71164682932317802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'10 без прибыли'!$A$5</c:f>
              <c:strCache>
                <c:ptCount val="1"/>
                <c:pt idx="0">
                  <c:v>1 квартал 2022 года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1.3987860892388451E-2"/>
                  <c:y val="-4.0854482480968575E-3"/>
                </c:manualLayout>
              </c:layout>
              <c:spPr/>
              <c:txPr>
                <a:bodyPr/>
                <a:lstStyle/>
                <a:p>
                  <a:pPr>
                    <a:defRPr sz="1400"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D73B-463E-BEDD-2B6DEFF42231}"/>
                </c:ext>
              </c:extLst>
            </c:dLbl>
            <c:dLbl>
              <c:idx val="1"/>
              <c:layout>
                <c:manualLayout>
                  <c:x val="-8.1283902012248468E-3"/>
                  <c:y val="-9.9024511377152433E-3"/>
                </c:manualLayout>
              </c:layout>
              <c:spPr/>
              <c:txPr>
                <a:bodyPr/>
                <a:lstStyle/>
                <a:p>
                  <a:pPr>
                    <a:defRPr sz="1400"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D73B-463E-BEDD-2B6DEFF42231}"/>
                </c:ext>
              </c:extLst>
            </c:dLbl>
            <c:dLbl>
              <c:idx val="2"/>
              <c:layout>
                <c:manualLayout>
                  <c:x val="-4.0152012248469452E-3"/>
                  <c:y val="-2.2426366641348301E-3"/>
                </c:manualLayout>
              </c:layout>
              <c:spPr/>
              <c:txPr>
                <a:bodyPr/>
                <a:lstStyle/>
                <a:p>
                  <a:pPr>
                    <a:defRPr sz="1400"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D73B-463E-BEDD-2B6DEFF42231}"/>
                </c:ext>
              </c:extLst>
            </c:dLbl>
            <c:dLbl>
              <c:idx val="3"/>
              <c:layout>
                <c:manualLayout>
                  <c:x val="-1.3027623596230799E-2"/>
                  <c:y val="-6.1255993546828489E-3"/>
                </c:manualLayout>
              </c:layout>
              <c:spPr/>
              <c:txPr>
                <a:bodyPr/>
                <a:lstStyle/>
                <a:p>
                  <a:pPr>
                    <a:defRPr sz="1400"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D73B-463E-BEDD-2B6DEFF42231}"/>
                </c:ext>
              </c:extLst>
            </c:dLbl>
            <c:dLbl>
              <c:idx val="4"/>
              <c:layout>
                <c:manualLayout>
                  <c:x val="-9.6618045695107783E-3"/>
                  <c:y val="-2.129055240949872E-3"/>
                </c:manualLayout>
              </c:layout>
              <c:spPr/>
              <c:txPr>
                <a:bodyPr/>
                <a:lstStyle/>
                <a:p>
                  <a:pPr>
                    <a:defRPr sz="1400"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D73B-463E-BEDD-2B6DEFF42231}"/>
                </c:ext>
              </c:extLst>
            </c:dLbl>
            <c:dLbl>
              <c:idx val="5"/>
              <c:layout>
                <c:manualLayout>
                  <c:x val="-9.6311242344707931E-3"/>
                  <c:y val="-7.9225733337086324E-3"/>
                </c:manualLayout>
              </c:layout>
              <c:spPr/>
              <c:txPr>
                <a:bodyPr/>
                <a:lstStyle/>
                <a:p>
                  <a:pPr>
                    <a:defRPr sz="1400"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D73B-463E-BEDD-2B6DEFF42231}"/>
                </c:ext>
              </c:extLst>
            </c:dLbl>
            <c:dLbl>
              <c:idx val="6"/>
              <c:layout>
                <c:manualLayout>
                  <c:x val="-9.6618357487922701E-3"/>
                  <c:y val="-8.1674323634507405E-3"/>
                </c:manualLayout>
              </c:layout>
              <c:spPr/>
              <c:txPr>
                <a:bodyPr/>
                <a:lstStyle/>
                <a:p>
                  <a:pPr>
                    <a:defRPr sz="1400"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D73B-463E-BEDD-2B6DEFF42231}"/>
                </c:ext>
              </c:extLst>
            </c:dLbl>
            <c:dLbl>
              <c:idx val="7"/>
              <c:layout>
                <c:manualLayout>
                  <c:x val="-6.8078521434821668E-3"/>
                  <c:y val="-8.0921563272319617E-3"/>
                </c:manualLayout>
              </c:layout>
              <c:spPr/>
              <c:txPr>
                <a:bodyPr/>
                <a:lstStyle/>
                <a:p>
                  <a:pPr>
                    <a:defRPr sz="1400"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D73B-463E-BEDD-2B6DEFF42231}"/>
                </c:ext>
              </c:extLst>
            </c:dLbl>
            <c:dLbl>
              <c:idx val="8"/>
              <c:layout>
                <c:manualLayout>
                  <c:x val="-6.9444444444445464E-3"/>
                  <c:y val="-3.703704243759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A860-4E13-A4D9-5AD73DA0B835}"/>
                </c:ext>
              </c:extLst>
            </c:dLbl>
            <c:dLbl>
              <c:idx val="9"/>
              <c:layout>
                <c:manualLayout>
                  <c:x val="-1.4343832020998395E-3"/>
                  <c:y val="-3.221201986177017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D73B-463E-BEDD-2B6DEFF42231}"/>
                </c:ext>
              </c:extLst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'10 без прибыли'!$B$4:$K$4</c:f>
              <c:strCache>
                <c:ptCount val="10"/>
                <c:pt idx="0">
                  <c:v>УКПП "Коммунальник"</c:v>
                </c:pt>
                <c:pt idx="1">
                  <c:v>ОАО "Молочные Горки"</c:v>
                </c:pt>
                <c:pt idx="2">
                  <c:v>ЧУПП "Прометей"</c:v>
                </c:pt>
                <c:pt idx="3">
                  <c:v>РУП "Учхоз БГСХА"</c:v>
                </c:pt>
                <c:pt idx="4">
                  <c:v>Горецкое райпо</c:v>
                </c:pt>
                <c:pt idx="5">
                  <c:v>ОАО "Горецкая РАПТ"</c:v>
                </c:pt>
                <c:pt idx="6">
                  <c:v>КСУП "Овсянка им.И.И.Мельника"</c:v>
                </c:pt>
                <c:pt idx="7">
                  <c:v>ОАО "Горкилен"</c:v>
                </c:pt>
                <c:pt idx="8">
                  <c:v>ООО "Ремком" </c:v>
                </c:pt>
                <c:pt idx="9">
                  <c:v>УП "Горецкий элеватор"</c:v>
                </c:pt>
              </c:strCache>
            </c:strRef>
          </c:cat>
          <c:val>
            <c:numRef>
              <c:f>'10 без прибыли'!$B$5:$K$5</c:f>
              <c:numCache>
                <c:formatCode>0.0</c:formatCode>
                <c:ptCount val="10"/>
                <c:pt idx="0">
                  <c:v>295.7</c:v>
                </c:pt>
                <c:pt idx="1">
                  <c:v>255.4</c:v>
                </c:pt>
                <c:pt idx="2">
                  <c:v>144.5</c:v>
                </c:pt>
                <c:pt idx="3">
                  <c:v>180.3</c:v>
                </c:pt>
                <c:pt idx="4">
                  <c:v>95.4</c:v>
                </c:pt>
                <c:pt idx="5">
                  <c:v>117.6</c:v>
                </c:pt>
                <c:pt idx="6">
                  <c:v>113.6</c:v>
                </c:pt>
                <c:pt idx="7">
                  <c:v>119.3</c:v>
                </c:pt>
                <c:pt idx="8">
                  <c:v>104.1</c:v>
                </c:pt>
                <c:pt idx="9">
                  <c:v>85.7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D73B-463E-BEDD-2B6DEFF42231}"/>
            </c:ext>
          </c:extLst>
        </c:ser>
        <c:ser>
          <c:idx val="1"/>
          <c:order val="1"/>
          <c:tx>
            <c:strRef>
              <c:f>'10 без прибыли'!$A$6</c:f>
              <c:strCache>
                <c:ptCount val="1"/>
                <c:pt idx="0">
                  <c:v>1 квартал 2023 года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7.5107174103237091E-3"/>
                  <c:y val="-8.2839032201667152E-3"/>
                </c:manualLayout>
              </c:layout>
              <c:spPr/>
              <c:txPr>
                <a:bodyPr/>
                <a:lstStyle/>
                <a:p>
                  <a:pPr>
                    <a:defRPr sz="1400"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A-D73B-463E-BEDD-2B6DEFF42231}"/>
                </c:ext>
              </c:extLst>
            </c:dLbl>
            <c:dLbl>
              <c:idx val="1"/>
              <c:layout>
                <c:manualLayout>
                  <c:x val="5.6397637795275847E-3"/>
                  <c:y val="-5.1484405290814416E-3"/>
                </c:manualLayout>
              </c:layout>
              <c:spPr/>
              <c:txPr>
                <a:bodyPr/>
                <a:lstStyle/>
                <a:p>
                  <a:pPr>
                    <a:defRPr sz="1400"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B-D73B-463E-BEDD-2B6DEFF42231}"/>
                </c:ext>
              </c:extLst>
            </c:dLbl>
            <c:dLbl>
              <c:idx val="2"/>
              <c:layout>
                <c:manualLayout>
                  <c:x val="1.7858525880986187E-2"/>
                  <c:y val="-1.6574926566781032E-2"/>
                </c:manualLayout>
              </c:layout>
              <c:spPr/>
              <c:txPr>
                <a:bodyPr/>
                <a:lstStyle/>
                <a:p>
                  <a:pPr>
                    <a:defRPr sz="1400"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C-D73B-463E-BEDD-2B6DEFF42231}"/>
                </c:ext>
              </c:extLst>
            </c:dLbl>
            <c:dLbl>
              <c:idx val="3"/>
              <c:layout>
                <c:manualLayout>
                  <c:x val="1.5049431321084814E-2"/>
                  <c:y val="-8.2057463117157052E-3"/>
                </c:manualLayout>
              </c:layout>
              <c:spPr/>
              <c:txPr>
                <a:bodyPr/>
                <a:lstStyle/>
                <a:p>
                  <a:pPr>
                    <a:defRPr sz="1400"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D-D73B-463E-BEDD-2B6DEFF42231}"/>
                </c:ext>
              </c:extLst>
            </c:dLbl>
            <c:dLbl>
              <c:idx val="4"/>
              <c:layout>
                <c:manualLayout>
                  <c:x val="6.5550087489063867E-3"/>
                  <c:y val="-8.2941102791061934E-3"/>
                </c:manualLayout>
              </c:layout>
              <c:spPr/>
              <c:txPr>
                <a:bodyPr/>
                <a:lstStyle/>
                <a:p>
                  <a:pPr>
                    <a:defRPr sz="1400"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E-D73B-463E-BEDD-2B6DEFF42231}"/>
                </c:ext>
              </c:extLst>
            </c:dLbl>
            <c:dLbl>
              <c:idx val="5"/>
              <c:layout>
                <c:manualLayout>
                  <c:x val="1.3385717410323709E-2"/>
                  <c:y val="-6.3155448112488114E-3"/>
                </c:manualLayout>
              </c:layout>
              <c:spPr/>
              <c:txPr>
                <a:bodyPr/>
                <a:lstStyle/>
                <a:p>
                  <a:pPr>
                    <a:defRPr sz="1400"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F-D73B-463E-BEDD-2B6DEFF42231}"/>
                </c:ext>
              </c:extLst>
            </c:dLbl>
            <c:dLbl>
              <c:idx val="6"/>
              <c:layout>
                <c:manualLayout>
                  <c:x val="8.0515297906602248E-3"/>
                  <c:y val="-8.1674323634507405E-3"/>
                </c:manualLayout>
              </c:layout>
              <c:spPr/>
              <c:txPr>
                <a:bodyPr/>
                <a:lstStyle/>
                <a:p>
                  <a:pPr>
                    <a:defRPr sz="1400"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0-D73B-463E-BEDD-2B6DEFF42231}"/>
                </c:ext>
              </c:extLst>
            </c:dLbl>
            <c:dLbl>
              <c:idx val="7"/>
              <c:layout>
                <c:manualLayout>
                  <c:x val="1.6530074365704184E-2"/>
                  <c:y val="-1.618416683933608E-2"/>
                </c:manualLayout>
              </c:layout>
              <c:spPr/>
              <c:txPr>
                <a:bodyPr/>
                <a:lstStyle/>
                <a:p>
                  <a:pPr>
                    <a:defRPr sz="1400"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1-D73B-463E-BEDD-2B6DEFF42231}"/>
                </c:ext>
              </c:extLst>
            </c:dLbl>
            <c:dLbl>
              <c:idx val="8"/>
              <c:layout>
                <c:manualLayout>
                  <c:x val="3.9389763779527562E-3"/>
                  <c:y val="-3.703704243759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2-D73B-463E-BEDD-2B6DEFF42231}"/>
                </c:ext>
              </c:extLst>
            </c:dLbl>
            <c:dLbl>
              <c:idx val="9"/>
              <c:layout>
                <c:manualLayout>
                  <c:x val="2.4362423447069118E-3"/>
                  <c:y val="-5.757801947769312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3-D73B-463E-BEDD-2B6DEFF42231}"/>
                </c:ext>
              </c:extLst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'10 без прибыли'!$B$4:$K$4</c:f>
              <c:strCache>
                <c:ptCount val="10"/>
                <c:pt idx="0">
                  <c:v>УКПП "Коммунальник"</c:v>
                </c:pt>
                <c:pt idx="1">
                  <c:v>ОАО "Молочные Горки"</c:v>
                </c:pt>
                <c:pt idx="2">
                  <c:v>ЧУПП "Прометей"</c:v>
                </c:pt>
                <c:pt idx="3">
                  <c:v>РУП "Учхоз БГСХА"</c:v>
                </c:pt>
                <c:pt idx="4">
                  <c:v>Горецкое райпо</c:v>
                </c:pt>
                <c:pt idx="5">
                  <c:v>ОАО "Горецкая РАПТ"</c:v>
                </c:pt>
                <c:pt idx="6">
                  <c:v>КСУП "Овсянка им.И.И.Мельника"</c:v>
                </c:pt>
                <c:pt idx="7">
                  <c:v>ОАО "Горкилен"</c:v>
                </c:pt>
                <c:pt idx="8">
                  <c:v>ООО "Ремком" </c:v>
                </c:pt>
                <c:pt idx="9">
                  <c:v>УП "Горецкий элеватор"</c:v>
                </c:pt>
              </c:strCache>
            </c:strRef>
          </c:cat>
          <c:val>
            <c:numRef>
              <c:f>'10 без прибыли'!$B$6:$K$6</c:f>
              <c:numCache>
                <c:formatCode>0.0</c:formatCode>
                <c:ptCount val="10"/>
                <c:pt idx="0">
                  <c:v>379.8</c:v>
                </c:pt>
                <c:pt idx="1">
                  <c:v>388</c:v>
                </c:pt>
                <c:pt idx="2">
                  <c:v>153.9</c:v>
                </c:pt>
                <c:pt idx="3">
                  <c:v>244.8</c:v>
                </c:pt>
                <c:pt idx="4">
                  <c:v>125.6</c:v>
                </c:pt>
                <c:pt idx="5">
                  <c:v>148.5</c:v>
                </c:pt>
                <c:pt idx="6">
                  <c:v>112.4</c:v>
                </c:pt>
                <c:pt idx="7">
                  <c:v>152.4</c:v>
                </c:pt>
                <c:pt idx="8">
                  <c:v>132.5</c:v>
                </c:pt>
                <c:pt idx="9">
                  <c:v>152.9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4-D73B-463E-BEDD-2B6DEFF4223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353678127"/>
        <c:axId val="1"/>
        <c:axId val="0"/>
      </c:bar3DChart>
      <c:catAx>
        <c:axId val="1353678127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/>
        <c:numFmt formatCode="0.0" sourceLinked="1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353678127"/>
        <c:crossesAt val="1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79098129921259841"/>
          <c:y val="0.21476104035594057"/>
          <c:w val="0.1933575362505916"/>
          <c:h val="0.10661163454412192"/>
        </c:manualLayout>
      </c:layout>
      <c:overlay val="0"/>
      <c:txPr>
        <a:bodyPr/>
        <a:lstStyle/>
        <a:p>
          <a:pPr>
            <a:defRPr sz="14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externalData r:id="rId2">
    <c:autoUpdate val="0"/>
  </c:externalData>
  <c:userShapes r:id="rId3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i="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r>
              <a:rPr lang="ru-RU" i="0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РАСХОДОВ ПО ОТРАСЛЯМ БЮДЖЕТА</a:t>
            </a:r>
          </a:p>
          <a:p>
            <a:pPr>
              <a:defRPr i="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r>
              <a:rPr lang="ru-RU" i="0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ГОРЕЦКОГО РАЙОНА ЗА 1 КВАРТАЛ 20</a:t>
            </a:r>
            <a:r>
              <a:rPr lang="en-US" i="0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i="0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ГОДА</a:t>
            </a:r>
          </a:p>
        </c:rich>
      </c:tx>
      <c:layout/>
      <c:overlay val="1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7180619629151403"/>
          <c:y val="0.18949879693343211"/>
          <c:w val="0.63899674812592067"/>
          <c:h val="0.71071825901884922"/>
        </c:manualLayout>
      </c:layout>
      <c:pie3DChart>
        <c:varyColors val="1"/>
        <c:ser>
          <c:idx val="0"/>
          <c:order val="0"/>
          <c:explosion val="10"/>
          <c:dPt>
            <c:idx val="0"/>
            <c:bubble3D val="0"/>
            <c:spPr>
              <a:solidFill>
                <a:srgbClr val="0070C0"/>
              </a:solidFill>
            </c:spPr>
            <c:extLst>
              <c:ext xmlns:c16="http://schemas.microsoft.com/office/drawing/2014/chart" uri="{C3380CC4-5D6E-409C-BE32-E72D297353CC}">
                <c16:uniqueId val="{00000001-B4E5-4A1F-9D32-3FF6A4F127CB}"/>
              </c:ext>
            </c:extLst>
          </c:dPt>
          <c:dPt>
            <c:idx val="1"/>
            <c:bubble3D val="0"/>
            <c:spPr>
              <a:solidFill>
                <a:srgbClr val="FFFF00"/>
              </a:solidFill>
            </c:spPr>
            <c:extLst>
              <c:ext xmlns:c16="http://schemas.microsoft.com/office/drawing/2014/chart" uri="{C3380CC4-5D6E-409C-BE32-E72D297353CC}">
                <c16:uniqueId val="{00000003-B4E5-4A1F-9D32-3FF6A4F127CB}"/>
              </c:ext>
            </c:extLst>
          </c:dPt>
          <c:dPt>
            <c:idx val="2"/>
            <c:bubble3D val="0"/>
            <c:spPr>
              <a:solidFill>
                <a:srgbClr val="00B050"/>
              </a:solidFill>
            </c:spPr>
            <c:extLst>
              <c:ext xmlns:c16="http://schemas.microsoft.com/office/drawing/2014/chart" uri="{C3380CC4-5D6E-409C-BE32-E72D297353CC}">
                <c16:uniqueId val="{00000005-B4E5-4A1F-9D32-3FF6A4F127CB}"/>
              </c:ext>
            </c:extLst>
          </c:dPt>
          <c:dPt>
            <c:idx val="3"/>
            <c:bubble3D val="0"/>
            <c:spPr>
              <a:solidFill>
                <a:srgbClr val="CC00FF"/>
              </a:solidFill>
            </c:spPr>
            <c:extLst>
              <c:ext xmlns:c16="http://schemas.microsoft.com/office/drawing/2014/chart" uri="{C3380CC4-5D6E-409C-BE32-E72D297353CC}">
                <c16:uniqueId val="{00000007-B4E5-4A1F-9D32-3FF6A4F127CB}"/>
              </c:ext>
            </c:extLst>
          </c:dPt>
          <c:dPt>
            <c:idx val="4"/>
            <c:bubble3D val="0"/>
            <c:spPr>
              <a:solidFill>
                <a:srgbClr val="00FFFF"/>
              </a:solidFill>
            </c:spPr>
            <c:extLst>
              <c:ext xmlns:c16="http://schemas.microsoft.com/office/drawing/2014/chart" uri="{C3380CC4-5D6E-409C-BE32-E72D297353CC}">
                <c16:uniqueId val="{00000009-B4E5-4A1F-9D32-3FF6A4F127CB}"/>
              </c:ext>
            </c:extLst>
          </c:dPt>
          <c:dPt>
            <c:idx val="5"/>
            <c:bubble3D val="0"/>
            <c:spPr>
              <a:solidFill>
                <a:srgbClr val="FFC000"/>
              </a:solidFill>
            </c:spPr>
            <c:extLst>
              <c:ext xmlns:c16="http://schemas.microsoft.com/office/drawing/2014/chart" uri="{C3380CC4-5D6E-409C-BE32-E72D297353CC}">
                <c16:uniqueId val="{0000000B-B4E5-4A1F-9D32-3FF6A4F127CB}"/>
              </c:ext>
            </c:extLst>
          </c:dPt>
          <c:dPt>
            <c:idx val="6"/>
            <c:bubble3D val="0"/>
            <c:spPr>
              <a:solidFill>
                <a:srgbClr val="00FF00"/>
              </a:solidFill>
            </c:spPr>
            <c:extLst>
              <c:ext xmlns:c16="http://schemas.microsoft.com/office/drawing/2014/chart" uri="{C3380CC4-5D6E-409C-BE32-E72D297353CC}">
                <c16:uniqueId val="{0000000D-B4E5-4A1F-9D32-3FF6A4F127CB}"/>
              </c:ext>
            </c:extLst>
          </c:dPt>
          <c:dPt>
            <c:idx val="7"/>
            <c:bubble3D val="0"/>
            <c:spPr>
              <a:solidFill>
                <a:srgbClr val="C00000"/>
              </a:solidFill>
            </c:spPr>
            <c:extLst>
              <c:ext xmlns:c16="http://schemas.microsoft.com/office/drawing/2014/chart" uri="{C3380CC4-5D6E-409C-BE32-E72D297353CC}">
                <c16:uniqueId val="{0000000F-B4E5-4A1F-9D32-3FF6A4F127CB}"/>
              </c:ext>
            </c:extLst>
          </c:dPt>
          <c:dPt>
            <c:idx val="8"/>
            <c:bubble3D val="0"/>
            <c:spPr>
              <a:solidFill>
                <a:srgbClr val="002060"/>
              </a:solidFill>
            </c:spPr>
            <c:extLst>
              <c:ext xmlns:c16="http://schemas.microsoft.com/office/drawing/2014/chart" uri="{C3380CC4-5D6E-409C-BE32-E72D297353CC}">
                <c16:uniqueId val="{00000011-B4E5-4A1F-9D32-3FF6A4F127CB}"/>
              </c:ext>
            </c:extLst>
          </c:dPt>
          <c:dLbls>
            <c:dLbl>
              <c:idx val="0"/>
              <c:layout>
                <c:manualLayout>
                  <c:x val="1.1615561228026563E-2"/>
                  <c:y val="-1.8540071780865489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Здравоохранение</a:t>
                    </a:r>
                  </a:p>
                  <a:p>
                    <a:r>
                      <a:rPr lang="ru-RU" baseline="0" dirty="0"/>
                      <a:t>4 876,2 </a:t>
                    </a:r>
                    <a:r>
                      <a:rPr lang="ru-RU" dirty="0"/>
                      <a:t>тыс. рублей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B4E5-4A1F-9D32-3FF6A4F127CB}"/>
                </c:ext>
              </c:extLst>
            </c:dLbl>
            <c:dLbl>
              <c:idx val="1"/>
              <c:layout>
                <c:manualLayout>
                  <c:x val="4.1672020814520809E-2"/>
                  <c:y val="-0.12373651210265386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 Физкультура</a:t>
                    </a:r>
                  </a:p>
                  <a:p>
                    <a:r>
                      <a:rPr lang="ru-RU" dirty="0"/>
                      <a:t>652,9 тыс.рублей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B4E5-4A1F-9D32-3FF6A4F127CB}"/>
                </c:ext>
              </c:extLst>
            </c:dLbl>
            <c:dLbl>
              <c:idx val="2"/>
              <c:layout>
                <c:manualLayout>
                  <c:x val="4.1910100403532227E-2"/>
                  <c:y val="-0.10689880431612715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Культура </a:t>
                    </a:r>
                  </a:p>
                  <a:p>
                    <a:r>
                      <a:rPr lang="ru-RU" dirty="0"/>
                      <a:t>734,5 тыс.рублей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B4E5-4A1F-9D32-3FF6A4F127CB}"/>
                </c:ext>
              </c:extLst>
            </c:dLbl>
            <c:dLbl>
              <c:idx val="3"/>
              <c:layout>
                <c:manualLayout>
                  <c:x val="-0.12710770700921839"/>
                  <c:y val="5.0590259550889471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Образование</a:t>
                    </a:r>
                  </a:p>
                  <a:p>
                    <a:r>
                      <a:rPr lang="ru-RU" dirty="0"/>
                      <a:t>8 323,3тыс. рублей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B4E5-4A1F-9D32-3FF6A4F127CB}"/>
                </c:ext>
              </c:extLst>
            </c:dLbl>
            <c:dLbl>
              <c:idx val="4"/>
              <c:layout>
                <c:manualLayout>
                  <c:x val="-1.7361163893136057E-2"/>
                  <c:y val="0.10847039953339166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Социальная политика</a:t>
                    </a:r>
                  </a:p>
                  <a:p>
                    <a:r>
                      <a:rPr lang="ru-RU" dirty="0"/>
                      <a:t>860,2 тыс.рублей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5398609427098703"/>
                      <c:h val="0.1059259259259259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9-B4E5-4A1F-9D32-3FF6A4F127CB}"/>
                </c:ext>
              </c:extLst>
            </c:dLbl>
            <c:dLbl>
              <c:idx val="5"/>
              <c:layout>
                <c:manualLayout>
                  <c:x val="-4.6804238101023833E-2"/>
                  <c:y val="-2.6109215514727394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Национальная экономика</a:t>
                    </a:r>
                  </a:p>
                  <a:p>
                    <a:r>
                      <a:rPr lang="ru-RU" dirty="0"/>
                      <a:t>508,7</a:t>
                    </a:r>
                    <a:r>
                      <a:rPr lang="ru-RU" baseline="0" dirty="0"/>
                      <a:t> </a:t>
                    </a:r>
                    <a:r>
                      <a:rPr lang="ru-RU" dirty="0"/>
                      <a:t>тыс.рублей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B-B4E5-4A1F-9D32-3FF6A4F127CB}"/>
                </c:ext>
              </c:extLst>
            </c:dLbl>
            <c:dLbl>
              <c:idx val="6"/>
              <c:layout>
                <c:manualLayout>
                  <c:x val="2.0349954029970033E-3"/>
                  <c:y val="-7.8046369203849525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Жилищно-коммунальные</a:t>
                    </a:r>
                    <a:r>
                      <a:rPr lang="ru-RU" baseline="0" dirty="0"/>
                      <a:t> услуги и жилищное строительство</a:t>
                    </a:r>
                  </a:p>
                  <a:p>
                    <a:r>
                      <a:rPr lang="ru-RU" dirty="0"/>
                      <a:t>3 519,6 тыс. рублей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D-B4E5-4A1F-9D32-3FF6A4F127CB}"/>
                </c:ext>
              </c:extLst>
            </c:dLbl>
            <c:dLbl>
              <c:idx val="7"/>
              <c:layout>
                <c:manualLayout>
                  <c:x val="9.5978468809823109E-2"/>
                  <c:y val="-4.3726043405758495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Общегосударственная</a:t>
                    </a:r>
                    <a:r>
                      <a:rPr lang="ru-RU" baseline="0" dirty="0"/>
                      <a:t> деятельность</a:t>
                    </a:r>
                  </a:p>
                  <a:p>
                    <a:r>
                      <a:rPr lang="ru-RU" dirty="0"/>
                      <a:t>1 835,8 тыс. рублей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F-B4E5-4A1F-9D32-3FF6A4F127CB}"/>
                </c:ext>
              </c:extLst>
            </c:dLbl>
            <c:dLbl>
              <c:idx val="8"/>
              <c:layout>
                <c:manualLayout>
                  <c:x val="0.10256977444870749"/>
                  <c:y val="-1.1671727562743843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Прочие отрасли</a:t>
                    </a:r>
                  </a:p>
                  <a:p>
                    <a:r>
                      <a:rPr lang="ru-RU" dirty="0"/>
                      <a:t>23,1 тыс.рублей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1-B4E5-4A1F-9D32-3FF6A4F127C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(Лист1!$A$7:$A$11,Лист1!$A$13:$A$14,Лист1!$A$15,Лист1!$A$16)</c:f>
              <c:strCache>
                <c:ptCount val="9"/>
                <c:pt idx="0">
                  <c:v>Здравоохранение</c:v>
                </c:pt>
                <c:pt idx="1">
                  <c:v>Физкультура</c:v>
                </c:pt>
                <c:pt idx="2">
                  <c:v>Культура</c:v>
                </c:pt>
                <c:pt idx="3">
                  <c:v>Образование</c:v>
                </c:pt>
                <c:pt idx="4">
                  <c:v>Социальная политика</c:v>
                </c:pt>
                <c:pt idx="5">
                  <c:v>Национальная экономика</c:v>
                </c:pt>
                <c:pt idx="6">
                  <c:v>Жилищно-коммунальные услуги и жилищное строительство</c:v>
                </c:pt>
                <c:pt idx="7">
                  <c:v>Общегосударственная деятельность</c:v>
                </c:pt>
                <c:pt idx="8">
                  <c:v>Прочие отрасли</c:v>
                </c:pt>
              </c:strCache>
            </c:strRef>
          </c:cat>
          <c:val>
            <c:numRef>
              <c:f>(Лист1!$B$7:$B$11,Лист1!$B$13:$B$14,Лист1!$B$15,Лист1!$B$16)</c:f>
              <c:numCache>
                <c:formatCode>#,##0.0</c:formatCode>
                <c:ptCount val="9"/>
                <c:pt idx="0">
                  <c:v>4876.2</c:v>
                </c:pt>
                <c:pt idx="1">
                  <c:v>652.9</c:v>
                </c:pt>
                <c:pt idx="2">
                  <c:v>734.5</c:v>
                </c:pt>
                <c:pt idx="3">
                  <c:v>8323.2999999999993</c:v>
                </c:pt>
                <c:pt idx="4">
                  <c:v>860.2</c:v>
                </c:pt>
                <c:pt idx="5">
                  <c:v>508.7</c:v>
                </c:pt>
                <c:pt idx="6">
                  <c:v>3519.6</c:v>
                </c:pt>
                <c:pt idx="7">
                  <c:v>1835.8</c:v>
                </c:pt>
                <c:pt idx="8">
                  <c:v>23.1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B4E5-4A1F-9D32-3FF6A4F127CB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spPr>
    <a:ln>
      <a:noFill/>
    </a:ln>
  </c:spPr>
  <c:externalData r:id="rId2">
    <c:autoUpdate val="0"/>
  </c:externalData>
  <c:userShapes r:id="rId3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2000">
                <a:latin typeface="Times New Roman" pitchFamily="18" charset="0"/>
                <a:cs typeface="Times New Roman" pitchFamily="18" charset="0"/>
              </a:defRPr>
            </a:pPr>
            <a:r>
              <a:rPr lang="ru-RU" sz="1800">
                <a:latin typeface="Times New Roman" pitchFamily="18" charset="0"/>
                <a:cs typeface="Times New Roman" pitchFamily="18" charset="0"/>
              </a:rPr>
              <a:t>ВНЕБЮДЖЕТНЫЕ ДОХОДЫ ПО ОТРАСЛЯМ БЮДЖЕТА ГОРЕЦКОГО РАЙОНА </a:t>
            </a:r>
          </a:p>
        </c:rich>
      </c:tx>
      <c:layout>
        <c:manualLayout>
          <c:xMode val="edge"/>
          <c:yMode val="edge"/>
          <c:x val="0.20771596591032745"/>
          <c:y val="2.5751676873724122E-2"/>
        </c:manualLayout>
      </c:layout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3486021387616358E-2"/>
          <c:y val="6.50757297164926E-2"/>
          <c:w val="0.88425894199687838"/>
          <c:h val="0.82516529876303213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'Таблица в тысячах'!$B$2:$C$2</c:f>
              <c:strCache>
                <c:ptCount val="1"/>
                <c:pt idx="0">
                  <c:v>1 квартал 2022 года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dLbls>
            <c:dLbl>
              <c:idx val="0"/>
              <c:layout>
                <c:manualLayout>
                  <c:x val="-2.072025145229096E-2"/>
                  <c:y val="-6.753864100320793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C55A-4D1A-A572-7DA254093A48}"/>
                </c:ext>
              </c:extLst>
            </c:dLbl>
            <c:dLbl>
              <c:idx val="1"/>
              <c:layout>
                <c:manualLayout>
                  <c:x val="-8.3279737174131972E-3"/>
                  <c:y val="-1.36802274715661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C55A-4D1A-A572-7DA254093A48}"/>
                </c:ext>
              </c:extLst>
            </c:dLbl>
            <c:dLbl>
              <c:idx val="2"/>
              <c:layout>
                <c:manualLayout>
                  <c:x val="-1.3729787254393988E-3"/>
                  <c:y val="-6.269430503691970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C55A-4D1A-A572-7DA254093A48}"/>
                </c:ext>
              </c:extLst>
            </c:dLbl>
            <c:dLbl>
              <c:idx val="3"/>
              <c:layout>
                <c:manualLayout>
                  <c:x val="-5.3736936416414826E-6"/>
                  <c:y val="-6.276177134942662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C55A-4D1A-A572-7DA254093A48}"/>
                </c:ext>
              </c:extLst>
            </c:dLbl>
            <c:dLbl>
              <c:idx val="4"/>
              <c:layout>
                <c:manualLayout>
                  <c:x val="-6.8313513628653552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C55A-4D1A-A572-7DA254093A48}"/>
                </c:ext>
              </c:extLst>
            </c:dLbl>
            <c:dLbl>
              <c:idx val="5"/>
              <c:layout>
                <c:manualLayout>
                  <c:x val="-5.5822391095539034E-3"/>
                  <c:y val="-6.274569845436122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C55A-4D1A-A572-7DA254093A4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'Таблица в тысячах'!$A$5:$A$10</c:f>
              <c:strCache>
                <c:ptCount val="6"/>
                <c:pt idx="0">
                  <c:v>Здравоохранение</c:v>
                </c:pt>
                <c:pt idx="1">
                  <c:v>Сельское хозяйство</c:v>
                </c:pt>
                <c:pt idx="2">
                  <c:v>Физкультура</c:v>
                </c:pt>
                <c:pt idx="3">
                  <c:v>Культура</c:v>
                </c:pt>
                <c:pt idx="4">
                  <c:v>Образование</c:v>
                </c:pt>
                <c:pt idx="5">
                  <c:v>Социальная политика</c:v>
                </c:pt>
              </c:strCache>
            </c:strRef>
          </c:cat>
          <c:val>
            <c:numRef>
              <c:f>'Таблица в тысячах'!$B$5:$B$10</c:f>
              <c:numCache>
                <c:formatCode>0.0</c:formatCode>
                <c:ptCount val="6"/>
                <c:pt idx="0">
                  <c:v>191.03651000000002</c:v>
                </c:pt>
                <c:pt idx="1">
                  <c:v>128.75425000000001</c:v>
                </c:pt>
                <c:pt idx="2">
                  <c:v>52.732900000000001</c:v>
                </c:pt>
                <c:pt idx="3">
                  <c:v>28.523769999999999</c:v>
                </c:pt>
                <c:pt idx="4">
                  <c:v>67.645649999999989</c:v>
                </c:pt>
                <c:pt idx="5">
                  <c:v>19.403549999999999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C55A-4D1A-A572-7DA254093A48}"/>
            </c:ext>
          </c:extLst>
        </c:ser>
        <c:ser>
          <c:idx val="2"/>
          <c:order val="1"/>
          <c:tx>
            <c:strRef>
              <c:f>'Таблица в тысячах'!$D$2:$E$2</c:f>
              <c:strCache>
                <c:ptCount val="1"/>
                <c:pt idx="0">
                  <c:v>план 1 квартала 2023 года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dLbls>
            <c:dLbl>
              <c:idx val="0"/>
              <c:layout>
                <c:manualLayout>
                  <c:x val="-2.8814520033407696E-3"/>
                  <c:y val="-1.947944006999128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C55A-4D1A-A572-7DA254093A48}"/>
                </c:ext>
              </c:extLst>
            </c:dLbl>
            <c:dLbl>
              <c:idx val="1"/>
              <c:layout>
                <c:manualLayout>
                  <c:x val="1.3743436817209448E-3"/>
                  <c:y val="-2.18066491688538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C55A-4D1A-A572-7DA254093A48}"/>
                </c:ext>
              </c:extLst>
            </c:dLbl>
            <c:dLbl>
              <c:idx val="2"/>
              <c:layout>
                <c:manualLayout>
                  <c:x val="2.7325232167746938E-3"/>
                  <c:y val="-1.46354178065318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C55A-4D1A-A572-7DA254093A48}"/>
                </c:ext>
              </c:extLst>
            </c:dLbl>
            <c:dLbl>
              <c:idx val="3"/>
              <c:layout>
                <c:manualLayout>
                  <c:x val="1.366270272573071E-3"/>
                  <c:y val="-8.366013760775153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A-C55A-4D1A-A572-7DA254093A48}"/>
                </c:ext>
              </c:extLst>
            </c:dLbl>
            <c:dLbl>
              <c:idx val="4"/>
              <c:layout>
                <c:manualLayout>
                  <c:x val="4.1001282485724514E-3"/>
                  <c:y val="-6.274531615125420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B-C55A-4D1A-A572-7DA254093A48}"/>
                </c:ext>
              </c:extLst>
            </c:dLbl>
            <c:dLbl>
              <c:idx val="5"/>
              <c:layout>
                <c:manualLayout>
                  <c:x val="4.0734903681659699E-3"/>
                  <c:y val="-4.19305920093321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C-C55A-4D1A-A572-7DA254093A4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'Таблица в тысячах'!$D$5:$D$10</c:f>
              <c:numCache>
                <c:formatCode>_-* #,##0.0_р_._-;\-* #,##0.0_р_._-;_-* "-"??_р_._-;_-@_-</c:formatCode>
                <c:ptCount val="6"/>
                <c:pt idx="0">
                  <c:v>230.82499999999999</c:v>
                </c:pt>
                <c:pt idx="1">
                  <c:v>139.05699999999999</c:v>
                </c:pt>
                <c:pt idx="2">
                  <c:v>60.151429999999998</c:v>
                </c:pt>
                <c:pt idx="3">
                  <c:v>58.830300000000001</c:v>
                </c:pt>
                <c:pt idx="4">
                  <c:v>72.595490000000012</c:v>
                </c:pt>
                <c:pt idx="5">
                  <c:v>19.835000000000001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C55A-4D1A-A572-7DA254093A48}"/>
            </c:ext>
          </c:extLst>
        </c:ser>
        <c:ser>
          <c:idx val="1"/>
          <c:order val="2"/>
          <c:tx>
            <c:strRef>
              <c:f>'Таблица в тысячах'!$F$2:$G$2</c:f>
              <c:strCache>
                <c:ptCount val="1"/>
                <c:pt idx="0">
                  <c:v>1 квартал 2023 года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Lbls>
            <c:dLbl>
              <c:idx val="0"/>
              <c:layout>
                <c:manualLayout>
                  <c:x val="1.7766828339613568E-2"/>
                  <c:y val="-6.276177134942662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E-C55A-4D1A-A572-7DA254093A48}"/>
                </c:ext>
              </c:extLst>
            </c:dLbl>
            <c:dLbl>
              <c:idx val="1"/>
              <c:layout>
                <c:manualLayout>
                  <c:x val="6.848880020144903E-3"/>
                  <c:y val="-1.67219369347947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F-C55A-4D1A-A572-7DA254093A48}"/>
                </c:ext>
              </c:extLst>
            </c:dLbl>
            <c:dLbl>
              <c:idx val="2"/>
              <c:layout>
                <c:manualLayout>
                  <c:x val="1.3770627326070465E-3"/>
                  <c:y val="-8.364341783022744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0-C55A-4D1A-A572-7DA254093A48}"/>
                </c:ext>
              </c:extLst>
            </c:dLbl>
            <c:dLbl>
              <c:idx val="3"/>
              <c:layout>
                <c:manualLayout>
                  <c:x val="6.8394223193356139E-3"/>
                  <c:y val="-1.04506963593038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1-C55A-4D1A-A572-7DA254093A48}"/>
                </c:ext>
              </c:extLst>
            </c:dLbl>
            <c:dLbl>
              <c:idx val="4"/>
              <c:layout>
                <c:manualLayout>
                  <c:x val="1.2228563842020578E-2"/>
                  <c:y val="-6.100174978127734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2-C55A-4D1A-A572-7DA254093A48}"/>
                </c:ext>
              </c:extLst>
            </c:dLbl>
            <c:dLbl>
              <c:idx val="5"/>
              <c:layout>
                <c:manualLayout>
                  <c:x val="1.2351048518039313E-2"/>
                  <c:y val="-1.320895304753572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3-C55A-4D1A-A572-7DA254093A4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'Таблица в тысячах'!$F$5:$F$10</c:f>
              <c:numCache>
                <c:formatCode>_-* #,##0.0_р_._-;\-* #,##0.0_р_._-;_-* "-"??_р_._-;_-@_-</c:formatCode>
                <c:ptCount val="6"/>
                <c:pt idx="0">
                  <c:v>230.81129000000001</c:v>
                </c:pt>
                <c:pt idx="1">
                  <c:v>99.609229999999997</c:v>
                </c:pt>
                <c:pt idx="2">
                  <c:v>78.452889999999996</c:v>
                </c:pt>
                <c:pt idx="3">
                  <c:v>54.234629999999996</c:v>
                </c:pt>
                <c:pt idx="4">
                  <c:v>75.077629999999999</c:v>
                </c:pt>
                <c:pt idx="5">
                  <c:v>20.224640000000001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4-C55A-4D1A-A572-7DA254093A48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ylinder"/>
        <c:axId val="91198208"/>
        <c:axId val="91199744"/>
        <c:axId val="0"/>
      </c:bar3DChart>
      <c:catAx>
        <c:axId val="9119820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91199744"/>
        <c:crosses val="autoZero"/>
        <c:auto val="1"/>
        <c:lblAlgn val="ctr"/>
        <c:lblOffset val="100"/>
        <c:noMultiLvlLbl val="0"/>
      </c:catAx>
      <c:valAx>
        <c:axId val="91199744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r>
                  <a:rPr lang="ru-RU">
                    <a:latin typeface="Times New Roman" pitchFamily="18" charset="0"/>
                    <a:cs typeface="Times New Roman" pitchFamily="18" charset="0"/>
                  </a:rPr>
                  <a:t>тыс.руб.</a:t>
                </a:r>
              </a:p>
            </c:rich>
          </c:tx>
          <c:layout/>
          <c:overlay val="0"/>
        </c:title>
        <c:numFmt formatCode="0.0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9119820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4435742078330924"/>
          <c:y val="0.23918328958880139"/>
          <c:w val="0.24606014216428951"/>
          <c:h val="0.12649785498264221"/>
        </c:manualLayout>
      </c:layout>
      <c:overlay val="0"/>
      <c:txPr>
        <a:bodyPr/>
        <a:lstStyle/>
        <a:p>
          <a:pPr>
            <a:defRPr sz="14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externalData r:id="rId2">
    <c:autoUpdate val="0"/>
  </c:externalData>
  <c:userShapes r:id="rId3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2000">
                <a:latin typeface="Times New Roman" pitchFamily="18" charset="0"/>
                <a:cs typeface="Times New Roman" pitchFamily="18" charset="0"/>
              </a:defRPr>
            </a:pPr>
            <a:r>
              <a:rPr lang="ru-RU" sz="1800" b="1">
                <a:effectLst/>
              </a:rPr>
              <a:t>ВЫПОЛНЕНИЕ МЕРОПРИЯТИЙ</a:t>
            </a:r>
            <a:r>
              <a:rPr lang="ru-RU" sz="1800" b="1" baseline="0">
                <a:effectLst/>
              </a:rPr>
              <a:t> ПО ЭКОНОМИИ БЮДЖЕТНЫХ СРЕДСТВ ПО ОТРАСЛЯМ БЮДЖЕТНОЙ СФЕРЫ </a:t>
            </a:r>
          </a:p>
          <a:p>
            <a:pPr>
              <a:defRPr sz="2000">
                <a:latin typeface="Times New Roman" pitchFamily="18" charset="0"/>
                <a:cs typeface="Times New Roman" pitchFamily="18" charset="0"/>
              </a:defRPr>
            </a:pPr>
            <a:r>
              <a:rPr lang="ru-RU" sz="1800" b="1" baseline="0">
                <a:effectLst/>
              </a:rPr>
              <a:t>ГОРЕЦКОГО РАЙОНА </a:t>
            </a:r>
            <a:endParaRPr lang="ru-RU" sz="1800">
              <a:effectLst/>
            </a:endParaRPr>
          </a:p>
        </c:rich>
      </c:tx>
      <c:layout>
        <c:manualLayout>
          <c:xMode val="edge"/>
          <c:yMode val="edge"/>
          <c:x val="0.19396432471631014"/>
          <c:y val="3.133122491652951E-2"/>
        </c:manualLayout>
      </c:layout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3486021387616358E-2"/>
          <c:y val="6.50757297164926E-2"/>
          <c:w val="0.88425894199687838"/>
          <c:h val="0.82516529876303213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'Таблица в тысячах'!$B$2:$C$2</c:f>
              <c:strCache>
                <c:ptCount val="1"/>
                <c:pt idx="0">
                  <c:v>1 квартал 2022 года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Lbls>
            <c:dLbl>
              <c:idx val="0"/>
              <c:layout>
                <c:manualLayout>
                  <c:x val="-2.7378969104163357E-3"/>
                  <c:y val="-1.46405189179654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B26A-4F76-B1D2-F6AFFFF64926}"/>
                </c:ext>
              </c:extLst>
            </c:dLbl>
            <c:dLbl>
              <c:idx val="1"/>
              <c:layout>
                <c:manualLayout>
                  <c:x val="2.7325405451461421E-3"/>
                  <c:y val="-1.67320275215503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B26A-4F76-B1D2-F6AFFFF64926}"/>
                </c:ext>
              </c:extLst>
            </c:dLbl>
            <c:dLbl>
              <c:idx val="2"/>
              <c:layout>
                <c:manualLayout>
                  <c:x val="1.366270272573071E-3"/>
                  <c:y val="-1.464085345197702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B26A-4F76-B1D2-F6AFFFF64926}"/>
                </c:ext>
              </c:extLst>
            </c:dLbl>
            <c:dLbl>
              <c:idx val="3"/>
              <c:layout>
                <c:manualLayout>
                  <c:x val="5.4650810902922842E-3"/>
                  <c:y val="-1.254902064116273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B26A-4F76-B1D2-F6AFFFF64926}"/>
                </c:ext>
              </c:extLst>
            </c:dLbl>
            <c:dLbl>
              <c:idx val="4"/>
              <c:layout>
                <c:manualLayout>
                  <c:x val="2.8230530595961222E-3"/>
                  <c:y val="-1.04575678040244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B26A-4F76-B1D2-F6AFFFF64926}"/>
                </c:ext>
              </c:extLst>
            </c:dLbl>
            <c:dLbl>
              <c:idx val="5"/>
              <c:layout>
                <c:manualLayout>
                  <c:x val="5.4569858930869257E-3"/>
                  <c:y val="-1.04574429905545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B26A-4F76-B1D2-F6AFFFF6492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'Таблица в тысячах'!$A$5:$A$10</c:f>
              <c:strCache>
                <c:ptCount val="6"/>
                <c:pt idx="0">
                  <c:v>Образование</c:v>
                </c:pt>
                <c:pt idx="1">
                  <c:v>Культура</c:v>
                </c:pt>
                <c:pt idx="2">
                  <c:v>Здравоохранение</c:v>
                </c:pt>
                <c:pt idx="3">
                  <c:v>Физкультура</c:v>
                </c:pt>
                <c:pt idx="4">
                  <c:v>Социальная политика</c:v>
                </c:pt>
                <c:pt idx="5">
                  <c:v>Прочие</c:v>
                </c:pt>
              </c:strCache>
            </c:strRef>
          </c:cat>
          <c:val>
            <c:numRef>
              <c:f>'Таблица в тысячах'!$B$5:$B$10</c:f>
              <c:numCache>
                <c:formatCode>0.0</c:formatCode>
                <c:ptCount val="6"/>
                <c:pt idx="0">
                  <c:v>96.918679999999995</c:v>
                </c:pt>
                <c:pt idx="1">
                  <c:v>5.0255600000000005</c:v>
                </c:pt>
                <c:pt idx="2">
                  <c:v>32.436030000000002</c:v>
                </c:pt>
                <c:pt idx="3">
                  <c:v>2.1789099999999997</c:v>
                </c:pt>
                <c:pt idx="4">
                  <c:v>13.17248</c:v>
                </c:pt>
                <c:pt idx="5">
                  <c:v>11.953719999999999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B26A-4F76-B1D2-F6AFFFF64926}"/>
            </c:ext>
          </c:extLst>
        </c:ser>
        <c:ser>
          <c:idx val="2"/>
          <c:order val="1"/>
          <c:tx>
            <c:strRef>
              <c:f>'Таблица в тысячах'!$D$2:$E$2</c:f>
              <c:strCache>
                <c:ptCount val="1"/>
                <c:pt idx="0">
                  <c:v>1 квартал 2023 года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dLbls>
            <c:dLbl>
              <c:idx val="0"/>
              <c:layout>
                <c:manualLayout>
                  <c:x val="5.4731069740118505E-3"/>
                  <c:y val="-1.67378984770220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B26A-4F76-B1D2-F6AFFFF64926}"/>
                </c:ext>
              </c:extLst>
            </c:dLbl>
            <c:dLbl>
              <c:idx val="1"/>
              <c:layout>
                <c:manualLayout>
                  <c:x val="1.2296432453157639E-2"/>
                  <c:y val="-1.67428967520269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B26A-4F76-B1D2-F6AFFFF64926}"/>
                </c:ext>
              </c:extLst>
            </c:dLbl>
            <c:dLbl>
              <c:idx val="2"/>
              <c:layout>
                <c:manualLayout>
                  <c:x val="6.6503711012280073E-3"/>
                  <c:y val="-8.13633712452623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B26A-4F76-B1D2-F6AFFFF64926}"/>
                </c:ext>
              </c:extLst>
            </c:dLbl>
            <c:dLbl>
              <c:idx val="3"/>
              <c:layout>
                <c:manualLayout>
                  <c:x val="1.366270272573071E-2"/>
                  <c:y val="-1.0469539228617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A-B26A-4F76-B1D2-F6AFFFF64926}"/>
                </c:ext>
              </c:extLst>
            </c:dLbl>
            <c:dLbl>
              <c:idx val="4"/>
              <c:layout>
                <c:manualLayout>
                  <c:x val="9.4495833935276247E-3"/>
                  <c:y val="-4.191746864975211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B-B26A-4F76-B1D2-F6AFFFF64926}"/>
                </c:ext>
              </c:extLst>
            </c:dLbl>
            <c:dLbl>
              <c:idx val="5"/>
              <c:layout>
                <c:manualLayout>
                  <c:x val="1.0930484921593937E-2"/>
                  <c:y val="-6.288673257262992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C-B26A-4F76-B1D2-F6AFFFF6492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'Таблица в тысячах'!$A$5:$A$10</c:f>
              <c:strCache>
                <c:ptCount val="6"/>
                <c:pt idx="0">
                  <c:v>Образование</c:v>
                </c:pt>
                <c:pt idx="1">
                  <c:v>Культура</c:v>
                </c:pt>
                <c:pt idx="2">
                  <c:v>Здравоохранение</c:v>
                </c:pt>
                <c:pt idx="3">
                  <c:v>Физкультура</c:v>
                </c:pt>
                <c:pt idx="4">
                  <c:v>Социальная политика</c:v>
                </c:pt>
                <c:pt idx="5">
                  <c:v>Прочие</c:v>
                </c:pt>
              </c:strCache>
            </c:strRef>
          </c:cat>
          <c:val>
            <c:numRef>
              <c:f>'Таблица в тысячах'!$D$5:$D$10</c:f>
              <c:numCache>
                <c:formatCode>_-* #,##0.0_р_._-;\-* #,##0.0_р_._-;_-* "-"??_р_._-;_-@_-</c:formatCode>
                <c:ptCount val="6"/>
                <c:pt idx="0">
                  <c:v>120.38892999999999</c:v>
                </c:pt>
                <c:pt idx="1">
                  <c:v>5.0981800000000002</c:v>
                </c:pt>
                <c:pt idx="2">
                  <c:v>16.84525</c:v>
                </c:pt>
                <c:pt idx="3">
                  <c:v>18.139720000000001</c:v>
                </c:pt>
                <c:pt idx="4">
                  <c:v>11.80701</c:v>
                </c:pt>
                <c:pt idx="5">
                  <c:v>6.7830500000000002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B26A-4F76-B1D2-F6AFFFF64926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ylinder"/>
        <c:axId val="116862336"/>
        <c:axId val="116868224"/>
        <c:axId val="0"/>
      </c:bar3DChart>
      <c:catAx>
        <c:axId val="11686233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16868224"/>
        <c:crosses val="autoZero"/>
        <c:auto val="1"/>
        <c:lblAlgn val="ctr"/>
        <c:lblOffset val="100"/>
        <c:noMultiLvlLbl val="0"/>
      </c:catAx>
      <c:valAx>
        <c:axId val="116868224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1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r>
                  <a:rPr lang="ru-RU" sz="110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тыс.руб.</a:t>
                </a:r>
              </a:p>
            </c:rich>
          </c:tx>
          <c:layout/>
          <c:overlay val="0"/>
        </c:title>
        <c:numFmt formatCode="0.0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1686233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9219463770232701"/>
          <c:y val="0.33128229804607756"/>
          <c:w val="0.18594968266726938"/>
          <c:h val="0.14127384076990376"/>
        </c:manualLayout>
      </c:layout>
      <c:overlay val="0"/>
      <c:txPr>
        <a:bodyPr/>
        <a:lstStyle/>
        <a:p>
          <a:pPr>
            <a:defRPr sz="14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externalData r:id="rId2">
    <c:autoUpdate val="0"/>
  </c:externalData>
  <c:userShapes r:id="rId3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0.74236</cdr:x>
      <cdr:y>0.16695</cdr:y>
    </cdr:from>
    <cdr:to>
      <cdr:x>0.90389</cdr:x>
      <cdr:y>0.35677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820991" y="916711"/>
          <a:ext cx="1268976" cy="108371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ru-RU" sz="1600" b="1" dirty="0">
              <a:latin typeface="Times New Roman" panose="02020603050405020304" pitchFamily="18" charset="0"/>
              <a:cs typeface="Times New Roman" panose="02020603050405020304" pitchFamily="18" charset="0"/>
            </a:rPr>
            <a:t>ВСЕГО:</a:t>
          </a:r>
        </a:p>
        <a:p xmlns:a="http://schemas.openxmlformats.org/drawingml/2006/main">
          <a:pPr algn="ctr"/>
          <a:r>
            <a:rPr lang="ru-RU" sz="16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9 694,0</a:t>
          </a:r>
          <a:endParaRPr lang="ru-RU" sz="16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 xmlns:a="http://schemas.openxmlformats.org/drawingml/2006/main">
          <a:pPr algn="ctr"/>
          <a:r>
            <a:rPr lang="ru-RU" sz="1600" b="1" dirty="0">
              <a:latin typeface="Times New Roman" panose="02020603050405020304" pitchFamily="18" charset="0"/>
              <a:cs typeface="Times New Roman" panose="02020603050405020304" pitchFamily="18" charset="0"/>
            </a:rPr>
            <a:t>тыс.рублей</a:t>
          </a:r>
        </a:p>
      </cdr:txBody>
    </cdr:sp>
  </cdr:relSizeAnchor>
  <cdr:relSizeAnchor xmlns:cdr="http://schemas.openxmlformats.org/drawingml/2006/chartDrawing">
    <cdr:from>
      <cdr:x>0.35825</cdr:x>
      <cdr:y>0.6155</cdr:y>
    </cdr:from>
    <cdr:to>
      <cdr:x>0.44953</cdr:x>
      <cdr:y>0.66207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3275856" y="4221088"/>
          <a:ext cx="834664" cy="3193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21,1 </a:t>
          </a:r>
          <a:r>
            <a:rPr lang="ru-RU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%</a:t>
          </a:r>
        </a:p>
      </cdr:txBody>
    </cdr:sp>
  </cdr:relSizeAnchor>
  <cdr:relSizeAnchor xmlns:cdr="http://schemas.openxmlformats.org/drawingml/2006/chartDrawing">
    <cdr:from>
      <cdr:x>0.2165</cdr:x>
      <cdr:y>0.4895</cdr:y>
    </cdr:from>
    <cdr:to>
      <cdr:x>0.3109</cdr:x>
      <cdr:y>0.54254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1979712" y="3356992"/>
          <a:ext cx="863193" cy="3637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10,2 </a:t>
          </a:r>
          <a:r>
            <a:rPr lang="ru-RU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%</a:t>
          </a:r>
        </a:p>
      </cdr:txBody>
    </cdr:sp>
  </cdr:relSizeAnchor>
  <cdr:relSizeAnchor xmlns:cdr="http://schemas.openxmlformats.org/drawingml/2006/chartDrawing">
    <cdr:from>
      <cdr:x>0.25588</cdr:x>
      <cdr:y>0.395</cdr:y>
    </cdr:from>
    <cdr:to>
      <cdr:x>0.33512</cdr:x>
      <cdr:y>0.44003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2339752" y="2708920"/>
          <a:ext cx="724571" cy="30881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9,8 </a:t>
          </a:r>
          <a:r>
            <a:rPr lang="ru-RU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%</a:t>
          </a:r>
        </a:p>
      </cdr:txBody>
    </cdr:sp>
  </cdr:relSizeAnchor>
  <cdr:relSizeAnchor xmlns:cdr="http://schemas.openxmlformats.org/drawingml/2006/chartDrawing">
    <cdr:from>
      <cdr:x>0.311</cdr:x>
      <cdr:y>0.3425</cdr:y>
    </cdr:from>
    <cdr:to>
      <cdr:x>0.39398</cdr:x>
      <cdr:y>0.40748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2843808" y="2348880"/>
          <a:ext cx="758769" cy="44563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0,7 </a:t>
          </a:r>
          <a:r>
            <a:rPr lang="ru-RU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%</a:t>
          </a:r>
        </a:p>
      </cdr:txBody>
    </cdr:sp>
  </cdr:relSizeAnchor>
  <cdr:relSizeAnchor xmlns:cdr="http://schemas.openxmlformats.org/drawingml/2006/chartDrawing">
    <cdr:from>
      <cdr:x>0.40257</cdr:x>
      <cdr:y>0.3425</cdr:y>
    </cdr:from>
    <cdr:to>
      <cdr:x>0.49885</cdr:x>
      <cdr:y>0.40563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3681106" y="2348880"/>
          <a:ext cx="880385" cy="43294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10,0</a:t>
          </a:r>
          <a:r>
            <a:rPr lang="ru-RU" sz="1400" baseline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400" baseline="0" dirty="0">
              <a:latin typeface="Times New Roman" panose="02020603050405020304" pitchFamily="18" charset="0"/>
              <a:cs typeface="Times New Roman" panose="02020603050405020304" pitchFamily="18" charset="0"/>
            </a:rPr>
            <a:t>%</a:t>
          </a:r>
          <a:endParaRPr lang="ru-RU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0.63387</cdr:x>
      <cdr:y>0.4685</cdr:y>
    </cdr:from>
    <cdr:to>
      <cdr:x>0.7205</cdr:x>
      <cdr:y>0.5315</cdr:y>
    </cdr:to>
    <cdr:sp macro="" textlink="">
      <cdr:nvSpPr>
        <cdr:cNvPr id="9" name="TextBox 8">
          <a:extLst xmlns:a="http://schemas.openxmlformats.org/drawingml/2006/main">
            <a:ext uri="{FF2B5EF4-FFF2-40B4-BE49-F238E27FC236}">
              <a16:creationId xmlns:a16="http://schemas.microsoft.com/office/drawing/2014/main" id="{DA736FC7-5809-460E-884F-DE3404A30AFD}"/>
            </a:ext>
          </a:extLst>
        </cdr:cNvPr>
        <cdr:cNvSpPr txBox="1"/>
      </cdr:nvSpPr>
      <cdr:spPr>
        <a:xfrm xmlns:a="http://schemas.openxmlformats.org/drawingml/2006/main">
          <a:off x="5796136" y="3212973"/>
          <a:ext cx="792145" cy="43205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48,2 </a:t>
          </a:r>
          <a:r>
            <a:rPr lang="ru-RU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%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0.00301</cdr:x>
      <cdr:y>0</cdr:y>
    </cdr:from>
    <cdr:to>
      <cdr:x>0.99358</cdr:x>
      <cdr:y>0.10292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8015" y="0"/>
          <a:ext cx="9213155" cy="62566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 anchor="ctr"/>
        <a:lstStyle xmlns:a="http://schemas.openxmlformats.org/drawingml/2006/main"/>
        <a:p xmlns:a="http://schemas.openxmlformats.org/drawingml/2006/main">
          <a:pPr algn="ctr"/>
          <a:r>
            <a:rPr lang="ru-RU" sz="1800" b="1" i="0" dirty="0">
              <a:latin typeface="Times New Roman" pitchFamily="18" charset="0"/>
              <a:cs typeface="Times New Roman" pitchFamily="18" charset="0"/>
            </a:rPr>
            <a:t>ПОСТУПЛЕНИЕ СОБСТВЕННЫХ</a:t>
          </a:r>
          <a:r>
            <a:rPr lang="ru-RU" sz="1800" b="1" i="0" baseline="0" dirty="0">
              <a:latin typeface="Times New Roman" pitchFamily="18" charset="0"/>
              <a:cs typeface="Times New Roman" pitchFamily="18" charset="0"/>
            </a:rPr>
            <a:t> ДОХОДНЫХ ИСТОЧНИКОВ </a:t>
          </a:r>
        </a:p>
        <a:p xmlns:a="http://schemas.openxmlformats.org/drawingml/2006/main">
          <a:pPr algn="ctr"/>
          <a:r>
            <a:rPr lang="ru-RU" sz="1800" b="1" i="0" baseline="0" dirty="0">
              <a:latin typeface="Times New Roman" pitchFamily="18" charset="0"/>
              <a:cs typeface="Times New Roman" pitchFamily="18" charset="0"/>
            </a:rPr>
            <a:t>ПО БЮДЖЕТУ ГОРЕЦКОГО РАЙОНА</a:t>
          </a:r>
          <a:endParaRPr lang="ru-RU" sz="1800" b="1" i="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0.00642</cdr:x>
      <cdr:y>0.06585</cdr:y>
    </cdr:from>
    <cdr:to>
      <cdr:x>0.10024</cdr:x>
      <cdr:y>0.10695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0" y="409575"/>
          <a:ext cx="790576" cy="2571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200">
              <a:latin typeface="Times New Roman" panose="02020603050405020304" pitchFamily="18" charset="0"/>
              <a:cs typeface="Times New Roman" panose="02020603050405020304" pitchFamily="18" charset="0"/>
            </a:rPr>
            <a:t>тыс.руб</a:t>
          </a:r>
          <a:r>
            <a:rPr lang="ru-RU" sz="1100"/>
            <a:t>.</a:t>
          </a:r>
        </a:p>
      </cdr:txBody>
    </cdr:sp>
  </cdr:relSizeAnchor>
  <cdr:relSizeAnchor xmlns:cdr="http://schemas.openxmlformats.org/drawingml/2006/chartDrawing">
    <cdr:from>
      <cdr:x>0.06325</cdr:x>
      <cdr:y>0.01072</cdr:y>
    </cdr:from>
    <cdr:to>
      <cdr:x>0.99358</cdr:x>
      <cdr:y>0.07376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88308" y="65169"/>
          <a:ext cx="8652861" cy="3832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0.00642</cdr:x>
      <cdr:y>0.06585</cdr:y>
    </cdr:from>
    <cdr:to>
      <cdr:x>0.10024</cdr:x>
      <cdr:y>0.10695</cdr:y>
    </cdr:to>
    <cdr:sp macro="" textlink="">
      <cdr:nvSpPr>
        <cdr:cNvPr id="5" name="TextBox 2"/>
        <cdr:cNvSpPr txBox="1"/>
      </cdr:nvSpPr>
      <cdr:spPr>
        <a:xfrm xmlns:a="http://schemas.openxmlformats.org/drawingml/2006/main">
          <a:off x="0" y="409575"/>
          <a:ext cx="790576" cy="2571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0.15246</cdr:x>
      <cdr:y>0.84959</cdr:y>
    </cdr:from>
    <cdr:to>
      <cdr:x>0.25067</cdr:x>
      <cdr:y>1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1419412" y="5313456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0.10626</cdr:x>
      <cdr:y>0.8255</cdr:y>
    </cdr:from>
    <cdr:to>
      <cdr:x>0.20447</cdr:x>
      <cdr:y>0.97592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971601" y="5661248"/>
          <a:ext cx="898032" cy="103158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ru-RU" sz="1400" dirty="0">
              <a:latin typeface="Times New Roman" pitchFamily="18" charset="0"/>
              <a:cs typeface="Times New Roman" pitchFamily="18" charset="0"/>
            </a:rPr>
            <a:t>Подоходный</a:t>
          </a:r>
        </a:p>
        <a:p xmlns:a="http://schemas.openxmlformats.org/drawingml/2006/main">
          <a:pPr algn="ctr"/>
          <a:r>
            <a:rPr lang="ru-RU" sz="1400" dirty="0">
              <a:latin typeface="Times New Roman" pitchFamily="18" charset="0"/>
              <a:cs typeface="Times New Roman" pitchFamily="18" charset="0"/>
            </a:rPr>
            <a:t>налог  </a:t>
          </a:r>
        </a:p>
      </cdr:txBody>
    </cdr:sp>
  </cdr:relSizeAnchor>
  <cdr:relSizeAnchor xmlns:cdr="http://schemas.openxmlformats.org/drawingml/2006/chartDrawing">
    <cdr:from>
      <cdr:x>0.2795</cdr:x>
      <cdr:y>0.8255</cdr:y>
    </cdr:from>
    <cdr:to>
      <cdr:x>0.37771</cdr:x>
      <cdr:y>0.97591</cdr:y>
    </cdr:to>
    <cdr:sp macro="" textlink="">
      <cdr:nvSpPr>
        <cdr:cNvPr id="10" name="TextBox 9"/>
        <cdr:cNvSpPr txBox="1"/>
      </cdr:nvSpPr>
      <cdr:spPr>
        <a:xfrm xmlns:a="http://schemas.openxmlformats.org/drawingml/2006/main">
          <a:off x="2555777" y="5661248"/>
          <a:ext cx="898032" cy="103151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400" dirty="0">
              <a:latin typeface="Times New Roman" pitchFamily="18" charset="0"/>
              <a:cs typeface="Times New Roman" pitchFamily="18" charset="0"/>
            </a:rPr>
            <a:t>НДС</a:t>
          </a:r>
        </a:p>
      </cdr:txBody>
    </cdr:sp>
  </cdr:relSizeAnchor>
  <cdr:relSizeAnchor xmlns:cdr="http://schemas.openxmlformats.org/drawingml/2006/chartDrawing">
    <cdr:from>
      <cdr:x>0.40262</cdr:x>
      <cdr:y>0.8255</cdr:y>
    </cdr:from>
    <cdr:to>
      <cdr:x>0.50084</cdr:x>
      <cdr:y>0.97591</cdr:y>
    </cdr:to>
    <cdr:sp macro="" textlink="">
      <cdr:nvSpPr>
        <cdr:cNvPr id="11" name="TextBox 10"/>
        <cdr:cNvSpPr txBox="1"/>
      </cdr:nvSpPr>
      <cdr:spPr>
        <a:xfrm xmlns:a="http://schemas.openxmlformats.org/drawingml/2006/main">
          <a:off x="3681578" y="5661248"/>
          <a:ext cx="898124" cy="103151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400" dirty="0">
              <a:latin typeface="Times New Roman" pitchFamily="18" charset="0"/>
              <a:cs typeface="Times New Roman" pitchFamily="18" charset="0"/>
            </a:rPr>
            <a:t>Налоги на </a:t>
          </a:r>
        </a:p>
        <a:p xmlns:a="http://schemas.openxmlformats.org/drawingml/2006/main">
          <a:pPr algn="ctr"/>
          <a:r>
            <a:rPr lang="ru-RU" sz="1400" dirty="0">
              <a:latin typeface="Times New Roman" pitchFamily="18" charset="0"/>
              <a:cs typeface="Times New Roman" pitchFamily="18" charset="0"/>
            </a:rPr>
            <a:t>собственность</a:t>
          </a:r>
        </a:p>
      </cdr:txBody>
    </cdr:sp>
  </cdr:relSizeAnchor>
  <cdr:relSizeAnchor xmlns:cdr="http://schemas.openxmlformats.org/drawingml/2006/chartDrawing">
    <cdr:from>
      <cdr:x>0.50787</cdr:x>
      <cdr:y>0.815</cdr:y>
    </cdr:from>
    <cdr:to>
      <cdr:x>0.68457</cdr:x>
      <cdr:y>0.96542</cdr:y>
    </cdr:to>
    <cdr:sp macro="" textlink="">
      <cdr:nvSpPr>
        <cdr:cNvPr id="12" name="TextBox 11"/>
        <cdr:cNvSpPr txBox="1"/>
      </cdr:nvSpPr>
      <cdr:spPr>
        <a:xfrm xmlns:a="http://schemas.openxmlformats.org/drawingml/2006/main">
          <a:off x="4644009" y="5589240"/>
          <a:ext cx="1615745" cy="103158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 anchor="ctr"/>
        <a:lstStyle xmlns:a="http://schemas.openxmlformats.org/drawingml/2006/main"/>
        <a:p xmlns:a="http://schemas.openxmlformats.org/drawingml/2006/main">
          <a:pPr algn="ctr"/>
          <a:r>
            <a:rPr lang="ru-RU" sz="1400" dirty="0">
              <a:latin typeface="Times New Roman" pitchFamily="18" charset="0"/>
              <a:cs typeface="Times New Roman" pitchFamily="18" charset="0"/>
            </a:rPr>
            <a:t>Другие налоги </a:t>
          </a:r>
        </a:p>
        <a:p xmlns:a="http://schemas.openxmlformats.org/drawingml/2006/main">
          <a:pPr algn="ctr"/>
          <a:r>
            <a:rPr lang="ru-RU" sz="1400" dirty="0">
              <a:latin typeface="Times New Roman" pitchFamily="18" charset="0"/>
              <a:cs typeface="Times New Roman" pitchFamily="18" charset="0"/>
            </a:rPr>
            <a:t>от выручки </a:t>
          </a:r>
        </a:p>
        <a:p xmlns:a="http://schemas.openxmlformats.org/drawingml/2006/main">
          <a:pPr algn="ctr"/>
          <a:r>
            <a:rPr lang="ru-RU" sz="1400" dirty="0">
              <a:latin typeface="Times New Roman" pitchFamily="18" charset="0"/>
              <a:cs typeface="Times New Roman" pitchFamily="18" charset="0"/>
            </a:rPr>
            <a:t>от реализации </a:t>
          </a:r>
        </a:p>
        <a:p xmlns:a="http://schemas.openxmlformats.org/drawingml/2006/main">
          <a:pPr algn="ctr"/>
          <a:r>
            <a:rPr lang="ru-RU" sz="1400" dirty="0">
              <a:latin typeface="Times New Roman" pitchFamily="18" charset="0"/>
              <a:cs typeface="Times New Roman" pitchFamily="18" charset="0"/>
            </a:rPr>
            <a:t>товаров (работ, услуг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)</a:t>
          </a:r>
        </a:p>
      </cdr:txBody>
    </cdr:sp>
  </cdr:relSizeAnchor>
  <cdr:relSizeAnchor xmlns:cdr="http://schemas.openxmlformats.org/drawingml/2006/chartDrawing">
    <cdr:from>
      <cdr:x>0.689</cdr:x>
      <cdr:y>0.794</cdr:y>
    </cdr:from>
    <cdr:to>
      <cdr:x>0.79844</cdr:x>
      <cdr:y>0.95068</cdr:y>
    </cdr:to>
    <cdr:sp macro="" textlink="">
      <cdr:nvSpPr>
        <cdr:cNvPr id="13" name="TextBox 12"/>
        <cdr:cNvSpPr txBox="1"/>
      </cdr:nvSpPr>
      <cdr:spPr>
        <a:xfrm xmlns:a="http://schemas.openxmlformats.org/drawingml/2006/main">
          <a:off x="6300193" y="5445224"/>
          <a:ext cx="1000719" cy="107451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 anchor="ctr"/>
        <a:lstStyle xmlns:a="http://schemas.openxmlformats.org/drawingml/2006/main"/>
        <a:p xmlns:a="http://schemas.openxmlformats.org/drawingml/2006/main">
          <a:pPr algn="ctr"/>
          <a:r>
            <a:rPr lang="ru-RU" sz="1400" dirty="0">
              <a:latin typeface="Times New Roman" pitchFamily="18" charset="0"/>
              <a:cs typeface="Times New Roman" pitchFamily="18" charset="0"/>
            </a:rPr>
            <a:t>Прочие </a:t>
          </a:r>
        </a:p>
        <a:p xmlns:a="http://schemas.openxmlformats.org/drawingml/2006/main">
          <a:pPr algn="ctr"/>
          <a:r>
            <a:rPr lang="ru-RU" sz="1400" dirty="0">
              <a:latin typeface="Times New Roman" pitchFamily="18" charset="0"/>
              <a:cs typeface="Times New Roman" pitchFamily="18" charset="0"/>
            </a:rPr>
            <a:t>налоговые </a:t>
          </a:r>
        </a:p>
        <a:p xmlns:a="http://schemas.openxmlformats.org/drawingml/2006/main">
          <a:pPr algn="ctr"/>
          <a:r>
            <a:rPr lang="ru-RU" sz="1400" dirty="0">
              <a:latin typeface="Times New Roman" pitchFamily="18" charset="0"/>
              <a:cs typeface="Times New Roman" pitchFamily="18" charset="0"/>
            </a:rPr>
            <a:t>доходы</a:t>
          </a:r>
        </a:p>
      </cdr:txBody>
    </cdr:sp>
  </cdr:relSizeAnchor>
  <cdr:relSizeAnchor xmlns:cdr="http://schemas.openxmlformats.org/drawingml/2006/chartDrawing">
    <cdr:from>
      <cdr:x>0.83862</cdr:x>
      <cdr:y>0.8045</cdr:y>
    </cdr:from>
    <cdr:to>
      <cdr:x>0.94701</cdr:x>
      <cdr:y>0.90422</cdr:y>
    </cdr:to>
    <cdr:sp macro="" textlink="">
      <cdr:nvSpPr>
        <cdr:cNvPr id="14" name="TextBox 13"/>
        <cdr:cNvSpPr txBox="1"/>
      </cdr:nvSpPr>
      <cdr:spPr>
        <a:xfrm xmlns:a="http://schemas.openxmlformats.org/drawingml/2006/main">
          <a:off x="7668345" y="5517232"/>
          <a:ext cx="991118" cy="68387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 anchor="ctr"/>
        <a:lstStyle xmlns:a="http://schemas.openxmlformats.org/drawingml/2006/main"/>
        <a:p xmlns:a="http://schemas.openxmlformats.org/drawingml/2006/main">
          <a:pPr algn="ctr"/>
          <a:r>
            <a:rPr lang="ru-RU" sz="1400" dirty="0">
              <a:latin typeface="Times New Roman" pitchFamily="18" charset="0"/>
              <a:cs typeface="Times New Roman" pitchFamily="18" charset="0"/>
            </a:rPr>
            <a:t>Неналоговые</a:t>
          </a:r>
        </a:p>
        <a:p xmlns:a="http://schemas.openxmlformats.org/drawingml/2006/main">
          <a:pPr algn="ctr"/>
          <a:r>
            <a:rPr lang="ru-RU" sz="1400" dirty="0">
              <a:latin typeface="Times New Roman" pitchFamily="18" charset="0"/>
              <a:cs typeface="Times New Roman" pitchFamily="18" charset="0"/>
            </a:rPr>
            <a:t> доходы</a:t>
          </a:r>
        </a:p>
      </cdr:txBody>
    </cdr:sp>
  </cdr:relSizeAnchor>
  <cdr:relSizeAnchor xmlns:cdr="http://schemas.openxmlformats.org/drawingml/2006/chartDrawing">
    <cdr:from>
      <cdr:x>0.5733</cdr:x>
      <cdr:y>0.15054</cdr:y>
    </cdr:from>
    <cdr:to>
      <cdr:x>0.75302</cdr:x>
      <cdr:y>0.19048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5332158" y="915143"/>
          <a:ext cx="1671554" cy="24280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8 066,3</a:t>
          </a:r>
          <a:r>
            <a:rPr lang="ru-RU" sz="1400" baseline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тыс.рублей</a:t>
          </a:r>
        </a:p>
      </cdr:txBody>
    </cdr:sp>
  </cdr:relSizeAnchor>
  <cdr:relSizeAnchor xmlns:cdr="http://schemas.openxmlformats.org/drawingml/2006/chartDrawing">
    <cdr:from>
      <cdr:x>0.5743</cdr:x>
      <cdr:y>0.21044</cdr:y>
    </cdr:from>
    <cdr:to>
      <cdr:x>0.751</cdr:x>
      <cdr:y>0.25653</cdr:y>
    </cdr:to>
    <cdr:sp macro="" textlink="">
      <cdr:nvSpPr>
        <cdr:cNvPr id="15" name="TextBox 14"/>
        <cdr:cNvSpPr txBox="1"/>
      </cdr:nvSpPr>
      <cdr:spPr>
        <a:xfrm xmlns:a="http://schemas.openxmlformats.org/drawingml/2006/main">
          <a:off x="5341458" y="1279298"/>
          <a:ext cx="1643466" cy="28019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9 694,0 </a:t>
          </a:r>
          <a:r>
            <a:rPr lang="ru-RU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тыс.рублей</a:t>
          </a: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0.03115</cdr:x>
      <cdr:y>0</cdr:y>
    </cdr:from>
    <cdr:to>
      <cdr:x>0.99358</cdr:x>
      <cdr:y>0.11388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89583" y="0"/>
          <a:ext cx="8947134" cy="69529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ru-RU" sz="1800" b="1" i="0" dirty="0">
              <a:latin typeface="Times New Roman" pitchFamily="18" charset="0"/>
              <a:cs typeface="Times New Roman" pitchFamily="18" charset="0"/>
            </a:rPr>
            <a:t>ПОСТУПЛЕНИЕ</a:t>
          </a:r>
          <a:r>
            <a:rPr lang="ru-RU" sz="1800" b="1" i="0" baseline="0" dirty="0">
              <a:latin typeface="Times New Roman" pitchFamily="18" charset="0"/>
              <a:cs typeface="Times New Roman" pitchFamily="18" charset="0"/>
            </a:rPr>
            <a:t> НАЛОГОВ В РАЙОННЫЙ БЮДЖЕТ </a:t>
          </a:r>
        </a:p>
        <a:p xmlns:a="http://schemas.openxmlformats.org/drawingml/2006/main">
          <a:pPr algn="ctr"/>
          <a:r>
            <a:rPr lang="ru-RU" sz="1800" b="1" i="0" baseline="0" dirty="0">
              <a:latin typeface="Times New Roman" pitchFamily="18" charset="0"/>
              <a:cs typeface="Times New Roman" pitchFamily="18" charset="0"/>
            </a:rPr>
            <a:t>ПО ОСНОВНЫМ БЮДЖЕТООБРАЗУЮЩИМ ПРЕДПРИЯТИЯМ</a:t>
          </a:r>
          <a:endParaRPr lang="ru-RU" sz="1800" b="1" i="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0.00642</cdr:x>
      <cdr:y>0.06585</cdr:y>
    </cdr:from>
    <cdr:to>
      <cdr:x>0.10024</cdr:x>
      <cdr:y>0.10695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0" y="409575"/>
          <a:ext cx="790576" cy="2571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200">
              <a:latin typeface="Times New Roman" pitchFamily="18" charset="0"/>
              <a:cs typeface="Times New Roman" pitchFamily="18" charset="0"/>
            </a:rPr>
            <a:t>тыс.руб.</a:t>
          </a:r>
        </a:p>
      </cdr:txBody>
    </cdr:sp>
  </cdr:relSizeAnchor>
  <cdr:relSizeAnchor xmlns:cdr="http://schemas.openxmlformats.org/drawingml/2006/chartDrawing">
    <cdr:from>
      <cdr:x>0.03115</cdr:x>
      <cdr:y>0.01072</cdr:y>
    </cdr:from>
    <cdr:to>
      <cdr:x>0.99358</cdr:x>
      <cdr:y>0.07376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247651" y="66676"/>
          <a:ext cx="7639049" cy="3905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600" b="1" i="1" baseline="0">
              <a:latin typeface="Times New Roman" pitchFamily="18" charset="0"/>
              <a:cs typeface="Times New Roman" pitchFamily="18" charset="0"/>
            </a:rPr>
            <a:t> </a:t>
          </a:r>
          <a:endParaRPr lang="ru-RU" sz="1600" b="1" i="1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0.15246</cdr:x>
      <cdr:y>0.84959</cdr:y>
    </cdr:from>
    <cdr:to>
      <cdr:x>0.25067</cdr:x>
      <cdr:y>1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1419412" y="5313456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0.03002</cdr:x>
      <cdr:y>0.83157</cdr:y>
    </cdr:from>
    <cdr:to>
      <cdr:x>0.16366</cdr:x>
      <cdr:y>0.94132</cdr:y>
    </cdr:to>
    <cdr:sp macro="" textlink="">
      <cdr:nvSpPr>
        <cdr:cNvPr id="8" name="TextBox 7"/>
        <cdr:cNvSpPr txBox="1"/>
      </cdr:nvSpPr>
      <cdr:spPr>
        <a:xfrm xmlns:a="http://schemas.openxmlformats.org/drawingml/2006/main" rot="-2700000">
          <a:off x="274523" y="5702928"/>
          <a:ext cx="1222015" cy="75261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ru-RU" sz="1400" dirty="0">
              <a:latin typeface="Times New Roman" pitchFamily="18" charset="0"/>
              <a:cs typeface="Times New Roman" pitchFamily="18" charset="0"/>
            </a:rPr>
            <a:t>УКПП </a:t>
          </a:r>
        </a:p>
        <a:p xmlns:a="http://schemas.openxmlformats.org/drawingml/2006/main">
          <a:pPr algn="ctr"/>
          <a:r>
            <a:rPr lang="ru-RU" sz="1400" dirty="0">
              <a:latin typeface="Times New Roman" pitchFamily="18" charset="0"/>
              <a:cs typeface="Times New Roman" pitchFamily="18" charset="0"/>
            </a:rPr>
            <a:t>"Коммунальник"</a:t>
          </a:r>
        </a:p>
        <a:p xmlns:a="http://schemas.openxmlformats.org/drawingml/2006/main">
          <a:pPr algn="ctr"/>
          <a:endParaRPr lang="ru-RU" sz="1100" dirty="0"/>
        </a:p>
      </cdr:txBody>
    </cdr:sp>
  </cdr:relSizeAnchor>
  <cdr:relSizeAnchor xmlns:cdr="http://schemas.openxmlformats.org/drawingml/2006/chartDrawing">
    <cdr:from>
      <cdr:x>0.0984</cdr:x>
      <cdr:y>0.84284</cdr:y>
    </cdr:from>
    <cdr:to>
      <cdr:x>0.26502</cdr:x>
      <cdr:y>0.93495</cdr:y>
    </cdr:to>
    <cdr:sp macro="" textlink="">
      <cdr:nvSpPr>
        <cdr:cNvPr id="9" name="TextBox 8"/>
        <cdr:cNvSpPr txBox="1"/>
      </cdr:nvSpPr>
      <cdr:spPr>
        <a:xfrm xmlns:a="http://schemas.openxmlformats.org/drawingml/2006/main" rot="-2700000">
          <a:off x="899805" y="5780204"/>
          <a:ext cx="1523507" cy="63165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ru-RU" sz="1400" dirty="0">
              <a:latin typeface="Times New Roman" pitchFamily="18" charset="0"/>
              <a:cs typeface="Times New Roman" pitchFamily="18" charset="0"/>
            </a:rPr>
            <a:t>ОАО "Молочные </a:t>
          </a:r>
        </a:p>
        <a:p xmlns:a="http://schemas.openxmlformats.org/drawingml/2006/main">
          <a:pPr algn="ctr"/>
          <a:r>
            <a:rPr lang="ru-RU" sz="1400" dirty="0">
              <a:latin typeface="Times New Roman" pitchFamily="18" charset="0"/>
              <a:cs typeface="Times New Roman" pitchFamily="18" charset="0"/>
            </a:rPr>
            <a:t>горки"</a:t>
          </a:r>
        </a:p>
      </cdr:txBody>
    </cdr:sp>
  </cdr:relSizeAnchor>
  <cdr:relSizeAnchor xmlns:cdr="http://schemas.openxmlformats.org/drawingml/2006/chartDrawing">
    <cdr:from>
      <cdr:x>0.40731</cdr:x>
      <cdr:y>0.83818</cdr:y>
    </cdr:from>
    <cdr:to>
      <cdr:x>0.53415</cdr:x>
      <cdr:y>0.94476</cdr:y>
    </cdr:to>
    <cdr:sp macro="" textlink="">
      <cdr:nvSpPr>
        <cdr:cNvPr id="10" name="TextBox 9"/>
        <cdr:cNvSpPr txBox="1"/>
      </cdr:nvSpPr>
      <cdr:spPr>
        <a:xfrm xmlns:a="http://schemas.openxmlformats.org/drawingml/2006/main" rot="-2700000">
          <a:off x="3724464" y="5748245"/>
          <a:ext cx="1159829" cy="730925"/>
        </a:xfrm>
        <a:prstGeom xmlns:a="http://schemas.openxmlformats.org/drawingml/2006/main" prst="rect">
          <a:avLst/>
        </a:prstGeom>
        <a:scene3d xmlns:a="http://schemas.openxmlformats.org/drawingml/2006/main">
          <a:camera prst="orthographicFront">
            <a:rot lat="0" lon="0" rev="0"/>
          </a:camera>
          <a:lightRig rig="threePt" dir="t"/>
        </a:scene3d>
      </cdr:spPr>
      <cdr:txBody>
        <a:bodyPr xmlns:a="http://schemas.openxmlformats.org/drawingml/2006/main" rot="0" vertOverflow="clip" wrap="none" rtlCol="0" anchor="t"/>
        <a:lstStyle xmlns:a="http://schemas.openxmlformats.org/drawingml/2006/main"/>
        <a:p xmlns:a="http://schemas.openxmlformats.org/drawingml/2006/main">
          <a:pPr algn="ctr"/>
          <a:r>
            <a:rPr lang="ru-RU" sz="1400" dirty="0">
              <a:latin typeface="Times New Roman" pitchFamily="18" charset="0"/>
              <a:cs typeface="Times New Roman" pitchFamily="18" charset="0"/>
            </a:rPr>
            <a:t>Горецкое райпо</a:t>
          </a:r>
        </a:p>
      </cdr:txBody>
    </cdr:sp>
  </cdr:relSizeAnchor>
  <cdr:relSizeAnchor xmlns:cdr="http://schemas.openxmlformats.org/drawingml/2006/chartDrawing">
    <cdr:from>
      <cdr:x>0.23125</cdr:x>
      <cdr:y>0.82531</cdr:y>
    </cdr:from>
    <cdr:to>
      <cdr:x>0.34805</cdr:x>
      <cdr:y>0.91573</cdr:y>
    </cdr:to>
    <cdr:sp macro="" textlink="">
      <cdr:nvSpPr>
        <cdr:cNvPr id="11" name="TextBox 10"/>
        <cdr:cNvSpPr txBox="1"/>
      </cdr:nvSpPr>
      <cdr:spPr>
        <a:xfrm xmlns:a="http://schemas.openxmlformats.org/drawingml/2006/main" rot="-2700000">
          <a:off x="2114551" y="5660007"/>
          <a:ext cx="1068019" cy="6201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ru-RU" sz="1400" dirty="0">
              <a:latin typeface="Times New Roman" pitchFamily="18" charset="0"/>
              <a:cs typeface="Times New Roman" pitchFamily="18" charset="0"/>
            </a:rPr>
            <a:t>ЧУПП </a:t>
          </a:r>
        </a:p>
        <a:p xmlns:a="http://schemas.openxmlformats.org/drawingml/2006/main">
          <a:pPr algn="ctr"/>
          <a:r>
            <a:rPr lang="ru-RU" sz="1400" dirty="0">
              <a:latin typeface="Times New Roman" pitchFamily="18" charset="0"/>
              <a:cs typeface="Times New Roman" pitchFamily="18" charset="0"/>
            </a:rPr>
            <a:t>"Прометей"</a:t>
          </a:r>
        </a:p>
      </cdr:txBody>
    </cdr:sp>
  </cdr:relSizeAnchor>
  <cdr:relSizeAnchor xmlns:cdr="http://schemas.openxmlformats.org/drawingml/2006/chartDrawing">
    <cdr:from>
      <cdr:x>0.55175</cdr:x>
      <cdr:y>0.84317</cdr:y>
    </cdr:from>
    <cdr:to>
      <cdr:x>0.7188</cdr:x>
      <cdr:y>0.93755</cdr:y>
    </cdr:to>
    <cdr:sp macro="" textlink="">
      <cdr:nvSpPr>
        <cdr:cNvPr id="12" name="TextBox 11"/>
        <cdr:cNvSpPr txBox="1"/>
      </cdr:nvSpPr>
      <cdr:spPr>
        <a:xfrm xmlns:a="http://schemas.openxmlformats.org/drawingml/2006/main" rot="-2700000">
          <a:off x="5045193" y="5782482"/>
          <a:ext cx="1527520" cy="64725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rot="0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ru-RU" sz="1400" dirty="0">
              <a:latin typeface="Times New Roman" pitchFamily="18" charset="0"/>
              <a:cs typeface="Times New Roman" pitchFamily="18" charset="0"/>
            </a:rPr>
            <a:t>КСУП "Овсянка </a:t>
          </a:r>
        </a:p>
        <a:p xmlns:a="http://schemas.openxmlformats.org/drawingml/2006/main">
          <a:pPr algn="ctr"/>
          <a:r>
            <a:rPr lang="ru-RU" sz="1400" dirty="0">
              <a:latin typeface="Times New Roman" pitchFamily="18" charset="0"/>
              <a:cs typeface="Times New Roman" pitchFamily="18" charset="0"/>
            </a:rPr>
            <a:t>им. И.И.Мельника"</a:t>
          </a:r>
        </a:p>
      </cdr:txBody>
    </cdr:sp>
  </cdr:relSizeAnchor>
  <cdr:relSizeAnchor xmlns:cdr="http://schemas.openxmlformats.org/drawingml/2006/chartDrawing">
    <cdr:from>
      <cdr:x>0.46361</cdr:x>
      <cdr:y>0.82895</cdr:y>
    </cdr:from>
    <cdr:to>
      <cdr:x>0.61111</cdr:x>
      <cdr:y>0.92166</cdr:y>
    </cdr:to>
    <cdr:sp macro="" textlink="">
      <cdr:nvSpPr>
        <cdr:cNvPr id="13" name="TextBox 12"/>
        <cdr:cNvSpPr txBox="1"/>
      </cdr:nvSpPr>
      <cdr:spPr>
        <a:xfrm xmlns:a="http://schemas.openxmlformats.org/drawingml/2006/main" rot="-2700000">
          <a:off x="4239236" y="5684942"/>
          <a:ext cx="1348724" cy="63580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rot="0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ru-RU" sz="1400" dirty="0">
              <a:latin typeface="Times New Roman" pitchFamily="18" charset="0"/>
              <a:cs typeface="Times New Roman" pitchFamily="18" charset="0"/>
            </a:rPr>
            <a:t>ОАО </a:t>
          </a:r>
        </a:p>
        <a:p xmlns:a="http://schemas.openxmlformats.org/drawingml/2006/main">
          <a:pPr algn="ctr"/>
          <a:r>
            <a:rPr lang="ru-RU" sz="1400" dirty="0">
              <a:latin typeface="Times New Roman" pitchFamily="18" charset="0"/>
              <a:cs typeface="Times New Roman" pitchFamily="18" charset="0"/>
            </a:rPr>
            <a:t>"Горецкая РАПТ"</a:t>
          </a:r>
        </a:p>
      </cdr:txBody>
    </cdr:sp>
  </cdr:relSizeAnchor>
  <cdr:relSizeAnchor xmlns:cdr="http://schemas.openxmlformats.org/drawingml/2006/chartDrawing">
    <cdr:from>
      <cdr:x>0.86158</cdr:x>
      <cdr:y>0.82501</cdr:y>
    </cdr:from>
    <cdr:to>
      <cdr:x>0.9598</cdr:x>
      <cdr:y>0.97542</cdr:y>
    </cdr:to>
    <cdr:sp macro="" textlink="">
      <cdr:nvSpPr>
        <cdr:cNvPr id="14" name="TextBox 13"/>
        <cdr:cNvSpPr txBox="1"/>
      </cdr:nvSpPr>
      <cdr:spPr>
        <a:xfrm xmlns:a="http://schemas.openxmlformats.org/drawingml/2006/main">
          <a:off x="8021544" y="501538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0.33498</cdr:x>
      <cdr:y>0.83618</cdr:y>
    </cdr:from>
    <cdr:to>
      <cdr:x>0.43888</cdr:x>
      <cdr:y>0.95429</cdr:y>
    </cdr:to>
    <cdr:sp macro="" textlink="">
      <cdr:nvSpPr>
        <cdr:cNvPr id="6" name="TextBox 5"/>
        <cdr:cNvSpPr txBox="1"/>
      </cdr:nvSpPr>
      <cdr:spPr>
        <a:xfrm xmlns:a="http://schemas.openxmlformats.org/drawingml/2006/main" rot="-2700000">
          <a:off x="3063060" y="5734508"/>
          <a:ext cx="950061" cy="80999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ru-RU" sz="1400" dirty="0">
              <a:latin typeface="Times New Roman" pitchFamily="18" charset="0"/>
              <a:cs typeface="Times New Roman" pitchFamily="18" charset="0"/>
            </a:rPr>
            <a:t>РУП "Учхоз </a:t>
          </a:r>
        </a:p>
        <a:p xmlns:a="http://schemas.openxmlformats.org/drawingml/2006/main">
          <a:pPr algn="ctr"/>
          <a:r>
            <a:rPr lang="ru-RU" sz="1400" dirty="0">
              <a:latin typeface="Times New Roman" pitchFamily="18" charset="0"/>
              <a:cs typeface="Times New Roman" pitchFamily="18" charset="0"/>
            </a:rPr>
            <a:t>БГСХА"</a:t>
          </a:r>
        </a:p>
      </cdr:txBody>
    </cdr:sp>
  </cdr:relSizeAnchor>
  <cdr:relSizeAnchor xmlns:cdr="http://schemas.openxmlformats.org/drawingml/2006/chartDrawing">
    <cdr:from>
      <cdr:x>0.61812</cdr:x>
      <cdr:y>0.2165</cdr:y>
    </cdr:from>
    <cdr:to>
      <cdr:x>0.80325</cdr:x>
      <cdr:y>0.26798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5652120" y="1484757"/>
          <a:ext cx="1692798" cy="3530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kumimoji="0" lang="ru-RU" sz="1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1 </a:t>
          </a:r>
          <a:r>
            <a: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511</a:t>
          </a:r>
          <a:r>
            <a:rPr kumimoji="0" lang="ru-RU" sz="14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,6 </a:t>
          </a:r>
          <a:r>
            <a:rPr lang="ru-RU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тыс. рублей</a:t>
          </a:r>
        </a:p>
      </cdr:txBody>
    </cdr:sp>
  </cdr:relSizeAnchor>
  <cdr:relSizeAnchor xmlns:cdr="http://schemas.openxmlformats.org/drawingml/2006/chartDrawing">
    <cdr:from>
      <cdr:x>0.61812</cdr:x>
      <cdr:y>0.269</cdr:y>
    </cdr:from>
    <cdr:to>
      <cdr:x>0.79948</cdr:x>
      <cdr:y>0.31268</cdr:y>
    </cdr:to>
    <cdr:sp macro="" textlink="">
      <cdr:nvSpPr>
        <cdr:cNvPr id="15" name="TextBox 14"/>
        <cdr:cNvSpPr txBox="1"/>
      </cdr:nvSpPr>
      <cdr:spPr>
        <a:xfrm xmlns:a="http://schemas.openxmlformats.org/drawingml/2006/main">
          <a:off x="5652120" y="1844824"/>
          <a:ext cx="1658356" cy="29955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1 </a:t>
          </a:r>
          <a:r>
            <a: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990,8 </a:t>
          </a:r>
          <a:r>
            <a:rPr lang="ru-RU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тыс. рублей</a:t>
          </a:r>
        </a:p>
      </cdr:txBody>
    </cdr:sp>
  </cdr:relSizeAnchor>
  <cdr:relSizeAnchor xmlns:cdr="http://schemas.openxmlformats.org/drawingml/2006/chartDrawing">
    <cdr:from>
      <cdr:x>0.63021</cdr:x>
      <cdr:y>0.83704</cdr:y>
    </cdr:from>
    <cdr:to>
      <cdr:x>0.80283</cdr:x>
      <cdr:y>0.91885</cdr:y>
    </cdr:to>
    <cdr:sp macro="" textlink="">
      <cdr:nvSpPr>
        <cdr:cNvPr id="16" name="TextBox 15"/>
        <cdr:cNvSpPr txBox="1"/>
      </cdr:nvSpPr>
      <cdr:spPr>
        <a:xfrm xmlns:a="http://schemas.openxmlformats.org/drawingml/2006/main" rot="-2700000">
          <a:off x="5762647" y="5740388"/>
          <a:ext cx="1578438" cy="56109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rot="0" vertOverflow="clip" wrap="square" rtlCol="0" anchor="ctr"/>
        <a:lstStyle xmlns:a="http://schemas.openxmlformats.org/drawingml/2006/main"/>
        <a:p xmlns:a="http://schemas.openxmlformats.org/drawingml/2006/main">
          <a:pPr algn="ctr"/>
          <a:r>
            <a:rPr lang="ru-RU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ОАО "Горкилен"</a:t>
          </a:r>
        </a:p>
      </cdr:txBody>
    </cdr:sp>
  </cdr:relSizeAnchor>
  <cdr:relSizeAnchor xmlns:cdr="http://schemas.openxmlformats.org/drawingml/2006/chartDrawing">
    <cdr:from>
      <cdr:x>0.83124</cdr:x>
      <cdr:y>0.8171</cdr:y>
    </cdr:from>
    <cdr:to>
      <cdr:x>0.98872</cdr:x>
      <cdr:y>0.93724</cdr:y>
    </cdr:to>
    <cdr:sp macro="" textlink="">
      <cdr:nvSpPr>
        <cdr:cNvPr id="17" name="TextBox 16"/>
        <cdr:cNvSpPr txBox="1"/>
      </cdr:nvSpPr>
      <cdr:spPr>
        <a:xfrm xmlns:a="http://schemas.openxmlformats.org/drawingml/2006/main" rot="-2700000">
          <a:off x="7600871" y="5603705"/>
          <a:ext cx="1439949" cy="82385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rot="0" vertOverflow="clip" wrap="square" rtlCol="0" anchor="ctr"/>
        <a:lstStyle xmlns:a="http://schemas.openxmlformats.org/drawingml/2006/main"/>
        <a:p xmlns:a="http://schemas.openxmlformats.org/drawingml/2006/main">
          <a:pPr algn="ctr"/>
          <a:r>
            <a:rPr lang="ru-RU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УП "Горецкий элеватор"</a:t>
          </a:r>
        </a:p>
      </cdr:txBody>
    </cdr:sp>
  </cdr:relSizeAnchor>
  <cdr:relSizeAnchor xmlns:cdr="http://schemas.openxmlformats.org/drawingml/2006/chartDrawing">
    <cdr:from>
      <cdr:x>0.73843</cdr:x>
      <cdr:y>0.85322</cdr:y>
    </cdr:from>
    <cdr:to>
      <cdr:x>0.88203</cdr:x>
      <cdr:y>0.91105</cdr:y>
    </cdr:to>
    <cdr:sp macro="" textlink="">
      <cdr:nvSpPr>
        <cdr:cNvPr id="19" name="TextBox 1"/>
        <cdr:cNvSpPr txBox="1"/>
      </cdr:nvSpPr>
      <cdr:spPr>
        <a:xfrm xmlns:a="http://schemas.openxmlformats.org/drawingml/2006/main" rot="-2700000">
          <a:off x="6752179" y="5851382"/>
          <a:ext cx="1313071" cy="39661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rot="0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1400" dirty="0">
              <a:latin typeface="Times New Roman" pitchFamily="18" charset="0"/>
              <a:cs typeface="Times New Roman" pitchFamily="18" charset="0"/>
            </a:rPr>
            <a:t>ООО "Ремком"</a:t>
          </a: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0.29525</cdr:x>
      <cdr:y>0.332</cdr:y>
    </cdr:from>
    <cdr:to>
      <cdr:x>0.37665</cdr:x>
      <cdr:y>0.39158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699793" y="2276872"/>
          <a:ext cx="744322" cy="4086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16,5 %</a:t>
          </a:r>
        </a:p>
      </cdr:txBody>
    </cdr:sp>
  </cdr:relSizeAnchor>
  <cdr:relSizeAnchor xmlns:cdr="http://schemas.openxmlformats.org/drawingml/2006/chartDrawing">
    <cdr:from>
      <cdr:x>0.20075</cdr:x>
      <cdr:y>0.4475</cdr:y>
    </cdr:from>
    <cdr:to>
      <cdr:x>0.27951</cdr:x>
      <cdr:y>0.5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1835658" y="3068960"/>
          <a:ext cx="720182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2,</a:t>
          </a:r>
          <a:r>
            <a:rPr lang="ru-RU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4%</a:t>
          </a:r>
        </a:p>
      </cdr:txBody>
    </cdr:sp>
  </cdr:relSizeAnchor>
  <cdr:relSizeAnchor xmlns:cdr="http://schemas.openxmlformats.org/drawingml/2006/chartDrawing">
    <cdr:from>
      <cdr:x>0.19288</cdr:x>
      <cdr:y>0.4895</cdr:y>
    </cdr:from>
    <cdr:to>
      <cdr:x>0.29973</cdr:x>
      <cdr:y>0.563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1763695" y="3356992"/>
          <a:ext cx="977036" cy="50405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4,0 %</a:t>
          </a:r>
        </a:p>
      </cdr:txBody>
    </cdr:sp>
  </cdr:relSizeAnchor>
  <cdr:relSizeAnchor xmlns:cdr="http://schemas.openxmlformats.org/drawingml/2006/chartDrawing">
    <cdr:from>
      <cdr:x>0.41338</cdr:x>
      <cdr:y>0.3005</cdr:y>
    </cdr:from>
    <cdr:to>
      <cdr:x>0.47429</cdr:x>
      <cdr:y>0.37045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3779913" y="2060848"/>
          <a:ext cx="556962" cy="47971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8,6%</a:t>
          </a:r>
        </a:p>
      </cdr:txBody>
    </cdr:sp>
  </cdr:relSizeAnchor>
  <cdr:relSizeAnchor xmlns:cdr="http://schemas.openxmlformats.org/drawingml/2006/chartDrawing">
    <cdr:from>
      <cdr:x>0.7205</cdr:x>
      <cdr:y>0.4685</cdr:y>
    </cdr:from>
    <cdr:to>
      <cdr:x>0.80003</cdr:x>
      <cdr:y>0.5105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6588253" y="3212976"/>
          <a:ext cx="727222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3,4 %</a:t>
          </a:r>
        </a:p>
      </cdr:txBody>
    </cdr:sp>
  </cdr:relSizeAnchor>
  <cdr:relSizeAnchor xmlns:cdr="http://schemas.openxmlformats.org/drawingml/2006/chartDrawing">
    <cdr:from>
      <cdr:x>0.64175</cdr:x>
      <cdr:y>0.3635</cdr:y>
    </cdr:from>
    <cdr:to>
      <cdr:x>0.73625</cdr:x>
      <cdr:y>0.40966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5868145" y="2492896"/>
          <a:ext cx="864096" cy="31656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22,9 %</a:t>
          </a:r>
        </a:p>
      </cdr:txBody>
    </cdr:sp>
  </cdr:relSizeAnchor>
  <cdr:relSizeAnchor xmlns:cdr="http://schemas.openxmlformats.org/drawingml/2006/chartDrawing">
    <cdr:from>
      <cdr:x>0.73625</cdr:x>
      <cdr:y>0.4265</cdr:y>
    </cdr:from>
    <cdr:to>
      <cdr:x>0.80586</cdr:x>
      <cdr:y>0.4685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6732241" y="2924944"/>
          <a:ext cx="636514" cy="28803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3,1 %</a:t>
          </a:r>
        </a:p>
      </cdr:txBody>
    </cdr:sp>
  </cdr:relSizeAnchor>
  <cdr:relSizeAnchor xmlns:cdr="http://schemas.openxmlformats.org/drawingml/2006/chartDrawing">
    <cdr:from>
      <cdr:x>0.4055</cdr:x>
      <cdr:y>0.605</cdr:y>
    </cdr:from>
    <cdr:to>
      <cdr:x>0.48917</cdr:x>
      <cdr:y>0.6594</cdr:y>
    </cdr:to>
    <cdr:sp macro="" textlink="">
      <cdr:nvSpPr>
        <cdr:cNvPr id="9" name="TextBox 8"/>
        <cdr:cNvSpPr txBox="1"/>
      </cdr:nvSpPr>
      <cdr:spPr>
        <a:xfrm xmlns:a="http://schemas.openxmlformats.org/drawingml/2006/main">
          <a:off x="3707905" y="4149080"/>
          <a:ext cx="765079" cy="3730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39,0 %</a:t>
          </a:r>
        </a:p>
      </cdr:txBody>
    </cdr:sp>
  </cdr:relSizeAnchor>
  <cdr:relSizeAnchor xmlns:cdr="http://schemas.openxmlformats.org/drawingml/2006/chartDrawing">
    <cdr:from>
      <cdr:x>0.82995</cdr:x>
      <cdr:y>0.1101</cdr:y>
    </cdr:from>
    <cdr:to>
      <cdr:x>0.96193</cdr:x>
      <cdr:y>0.25907</cdr:y>
    </cdr:to>
    <cdr:sp macro="" textlink="">
      <cdr:nvSpPr>
        <cdr:cNvPr id="10" name="TextBox 9"/>
        <cdr:cNvSpPr txBox="1"/>
      </cdr:nvSpPr>
      <cdr:spPr>
        <a:xfrm xmlns:a="http://schemas.openxmlformats.org/drawingml/2006/main">
          <a:off x="7722335" y="669112"/>
          <a:ext cx="1228016" cy="90526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0.81845</cdr:x>
      <cdr:y>0.1013</cdr:y>
    </cdr:from>
    <cdr:to>
      <cdr:x>0.9792</cdr:x>
      <cdr:y>0.24331</cdr:y>
    </cdr:to>
    <cdr:sp macro="" textlink="">
      <cdr:nvSpPr>
        <cdr:cNvPr id="11" name="TextBox 10"/>
        <cdr:cNvSpPr txBox="1"/>
      </cdr:nvSpPr>
      <cdr:spPr>
        <a:xfrm xmlns:a="http://schemas.openxmlformats.org/drawingml/2006/main">
          <a:off x="7618285" y="615779"/>
          <a:ext cx="1496289" cy="86330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 anchor="ctr"/>
        <a:lstStyle xmlns:a="http://schemas.openxmlformats.org/drawingml/2006/main"/>
        <a:p xmlns:a="http://schemas.openxmlformats.org/drawingml/2006/main">
          <a:pPr algn="ctr"/>
          <a:r>
            <a:rPr lang="ru-RU" sz="1600" b="1" dirty="0">
              <a:latin typeface="Times New Roman" panose="02020603050405020304" pitchFamily="18" charset="0"/>
              <a:cs typeface="Times New Roman" panose="02020603050405020304" pitchFamily="18" charset="0"/>
            </a:rPr>
            <a:t>ВСЕГО: </a:t>
          </a:r>
        </a:p>
        <a:p xmlns:a="http://schemas.openxmlformats.org/drawingml/2006/main">
          <a:pPr algn="ctr"/>
          <a:r>
            <a:rPr lang="ru-RU" sz="1600" b="1" dirty="0">
              <a:latin typeface="Times New Roman" panose="02020603050405020304" pitchFamily="18" charset="0"/>
              <a:cs typeface="Times New Roman" panose="02020603050405020304" pitchFamily="18" charset="0"/>
            </a:rPr>
            <a:t>21 334,3</a:t>
          </a:r>
        </a:p>
        <a:p xmlns:a="http://schemas.openxmlformats.org/drawingml/2006/main">
          <a:pPr algn="ctr"/>
          <a:r>
            <a:rPr lang="ru-RU" sz="1600" b="1" dirty="0">
              <a:latin typeface="Times New Roman" panose="02020603050405020304" pitchFamily="18" charset="0"/>
              <a:cs typeface="Times New Roman" panose="02020603050405020304" pitchFamily="18" charset="0"/>
            </a:rPr>
            <a:t>тыс.рублей</a:t>
          </a:r>
        </a:p>
      </cdr:txBody>
    </cdr:sp>
  </cdr:relSizeAnchor>
  <cdr:relSizeAnchor xmlns:cdr="http://schemas.openxmlformats.org/drawingml/2006/chartDrawing">
    <cdr:from>
      <cdr:x>0.53937</cdr:x>
      <cdr:y>0.689</cdr:y>
    </cdr:from>
    <cdr:to>
      <cdr:x>0.99466</cdr:x>
      <cdr:y>0.9809</cdr:y>
    </cdr:to>
    <cdr:sp macro="" textlink="">
      <cdr:nvSpPr>
        <cdr:cNvPr id="17" name="TextBox 16">
          <a:extLst xmlns:a="http://schemas.openxmlformats.org/drawingml/2006/main">
            <a:ext uri="{FF2B5EF4-FFF2-40B4-BE49-F238E27FC236}">
              <a16:creationId xmlns:a16="http://schemas.microsoft.com/office/drawing/2014/main" id="{A6CC6B02-7F0C-4190-B9FA-940405C5CA0F}"/>
            </a:ext>
          </a:extLst>
        </cdr:cNvPr>
        <cdr:cNvSpPr txBox="1"/>
      </cdr:nvSpPr>
      <cdr:spPr>
        <a:xfrm xmlns:a="http://schemas.openxmlformats.org/drawingml/2006/main">
          <a:off x="4932041" y="4725144"/>
          <a:ext cx="4163131" cy="200186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marL="0" marR="0" lvl="0" indent="0" algn="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kumimoji="0" lang="ru-RU" sz="16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в том числе:</a:t>
          </a:r>
        </a:p>
        <a:p xmlns:a="http://schemas.openxmlformats.org/drawingml/2006/main">
          <a:pPr marL="0" marR="0" lvl="0" indent="0" algn="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kumimoji="0" lang="ru-RU" sz="16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социальная сфера </a:t>
          </a:r>
        </a:p>
        <a:p xmlns:a="http://schemas.openxmlformats.org/drawingml/2006/main">
          <a:pPr marL="0" marR="0" lvl="0" indent="0" algn="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kumimoji="0" lang="ru-RU" sz="16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15 447,1 тыс. рублей (72,4%);</a:t>
          </a:r>
        </a:p>
        <a:p xmlns:a="http://schemas.openxmlformats.org/drawingml/2006/main">
          <a:pPr marL="0" marR="0" lvl="0" indent="0" algn="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kumimoji="0" lang="ru-RU" sz="500" b="1" i="0" u="none" strike="noStrike" kern="0" cap="none" spc="0" normalizeH="0" baseline="0" noProof="0" dirty="0">
            <a:ln>
              <a:noFill/>
            </a:ln>
            <a:solidFill>
              <a:sysClr val="windowText" lastClr="000000"/>
            </a:solidFill>
            <a:effectLst/>
            <a:uLnTx/>
            <a:uFillTx/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 xmlns:a="http://schemas.openxmlformats.org/drawingml/2006/main">
          <a:pPr marL="0" marR="0" lvl="0" indent="0" algn="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kumimoji="0" lang="ru-RU" sz="16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народно-хозяйственный комплекс </a:t>
          </a:r>
        </a:p>
        <a:p xmlns:a="http://schemas.openxmlformats.org/drawingml/2006/main">
          <a:pPr marL="0" marR="0" lvl="0" indent="0" algn="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b="1" dirty="0">
              <a:latin typeface="Times New Roman" panose="02020603050405020304" pitchFamily="18" charset="0"/>
              <a:cs typeface="Times New Roman" panose="02020603050405020304" pitchFamily="18" charset="0"/>
            </a:rPr>
            <a:t>4 028,3 </a:t>
          </a:r>
          <a:r>
            <a:rPr kumimoji="0" lang="ru-RU" sz="16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тыс. рублей (18,9%);</a:t>
          </a:r>
        </a:p>
        <a:p xmlns:a="http://schemas.openxmlformats.org/drawingml/2006/main">
          <a:pPr marL="0" marR="0" lvl="0" indent="0" algn="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kumimoji="0" lang="ru-RU" sz="500" b="1" i="0" u="none" strike="noStrike" kern="0" cap="none" spc="0" normalizeH="0" baseline="0" noProof="0" dirty="0">
            <a:ln>
              <a:noFill/>
            </a:ln>
            <a:solidFill>
              <a:sysClr val="windowText" lastClr="000000"/>
            </a:solidFill>
            <a:effectLst/>
            <a:uLnTx/>
            <a:uFillTx/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 xmlns:a="http://schemas.openxmlformats.org/drawingml/2006/main">
          <a:pPr marL="0" marR="0" lvl="0" indent="0" algn="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kumimoji="0" lang="ru-RU" sz="16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общегосударственная деятельность</a:t>
          </a:r>
        </a:p>
        <a:p xmlns:a="http://schemas.openxmlformats.org/drawingml/2006/main">
          <a:pPr marL="0" marR="0" lvl="0" indent="0" algn="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b="1" dirty="0">
              <a:latin typeface="Times New Roman" panose="02020603050405020304" pitchFamily="18" charset="0"/>
              <a:cs typeface="Times New Roman" panose="02020603050405020304" pitchFamily="18" charset="0"/>
            </a:rPr>
            <a:t>1 835,8 </a:t>
          </a:r>
          <a:r>
            <a:rPr kumimoji="0" lang="ru-RU" sz="16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тыс. рублей (8,6%).</a:t>
          </a: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0.58662</cdr:x>
      <cdr:y>0.2375</cdr:y>
    </cdr:from>
    <cdr:to>
      <cdr:x>0.78819</cdr:x>
      <cdr:y>0.28205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364089" y="1628800"/>
          <a:ext cx="1843156" cy="3055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dirty="0">
              <a:latin typeface="Times New Roman" pitchFamily="18" charset="0"/>
              <a:cs typeface="Times New Roman" pitchFamily="18" charset="0"/>
            </a:rPr>
            <a:t>488,1 </a:t>
          </a:r>
          <a:r>
            <a:rPr lang="ru-RU" sz="1400" baseline="0" dirty="0">
              <a:latin typeface="Times New Roman" pitchFamily="18" charset="0"/>
              <a:cs typeface="Times New Roman" pitchFamily="18" charset="0"/>
            </a:rPr>
            <a:t>тыс. рублей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0.58662</cdr:x>
      <cdr:y>0.2795</cdr:y>
    </cdr:from>
    <cdr:to>
      <cdr:x>0.78838</cdr:x>
      <cdr:y>0.32717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5364089" y="1916832"/>
          <a:ext cx="1844894" cy="32692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dirty="0">
              <a:latin typeface="Times New Roman" pitchFamily="18" charset="0"/>
              <a:cs typeface="Times New Roman" pitchFamily="18" charset="0"/>
            </a:rPr>
            <a:t>581,3 тыс. рублей</a:t>
          </a:r>
        </a:p>
      </cdr:txBody>
    </cdr:sp>
  </cdr:relSizeAnchor>
  <cdr:relSizeAnchor xmlns:cdr="http://schemas.openxmlformats.org/drawingml/2006/chartDrawing">
    <cdr:from>
      <cdr:x>0.58662</cdr:x>
      <cdr:y>0.3215</cdr:y>
    </cdr:from>
    <cdr:to>
      <cdr:x>0.78728</cdr:x>
      <cdr:y>0.37052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5364089" y="2204864"/>
          <a:ext cx="1834836" cy="33617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dirty="0">
              <a:latin typeface="Times New Roman" pitchFamily="18" charset="0"/>
              <a:cs typeface="Times New Roman" pitchFamily="18" charset="0"/>
            </a:rPr>
            <a:t>558,4 тыс. рублей</a:t>
          </a:r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0.62802</cdr:x>
      <cdr:y>0.34586</cdr:y>
    </cdr:from>
    <cdr:to>
      <cdr:x>0.828</cdr:x>
      <cdr:y>0.38936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742616" y="2371908"/>
          <a:ext cx="1828617" cy="298323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dirty="0">
              <a:latin typeface="Times New Roman" pitchFamily="18" charset="0"/>
              <a:cs typeface="Times New Roman" pitchFamily="18" charset="0"/>
            </a:rPr>
            <a:t>161,7 </a:t>
          </a:r>
          <a:r>
            <a:rPr lang="ru-RU" sz="1400" dirty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rPr>
            <a:t>тыс. рублей</a:t>
          </a:r>
        </a:p>
      </cdr:txBody>
    </cdr:sp>
  </cdr:relSizeAnchor>
  <cdr:relSizeAnchor xmlns:cdr="http://schemas.openxmlformats.org/drawingml/2006/chartDrawing">
    <cdr:from>
      <cdr:x>0.68344</cdr:x>
      <cdr:y>0.42297</cdr:y>
    </cdr:from>
    <cdr:to>
      <cdr:x>0.81061</cdr:x>
      <cdr:y>0.45518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6352836" y="2568348"/>
          <a:ext cx="1182120" cy="19560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0.68618</cdr:x>
      <cdr:y>0.45938</cdr:y>
    </cdr:from>
    <cdr:to>
      <cdr:x>0.81336</cdr:x>
      <cdr:y>0.4888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6378348" y="2789464"/>
          <a:ext cx="1182121" cy="17859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0.626</cdr:x>
      <cdr:y>0.416</cdr:y>
    </cdr:from>
    <cdr:to>
      <cdr:x>0.79132</cdr:x>
      <cdr:y>0.46523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5724129" y="2852936"/>
          <a:ext cx="1511686" cy="33761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dirty="0">
              <a:latin typeface="Times New Roman" pitchFamily="18" charset="0"/>
              <a:cs typeface="Times New Roman" pitchFamily="18" charset="0"/>
            </a:rPr>
            <a:t>179,1</a:t>
          </a:r>
          <a:r>
            <a:rPr lang="ru-RU" sz="1400" dirty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rPr>
            <a:t> тыс.рублей</a:t>
          </a: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9C25D-687C-4E2F-9EF9-526DE4E10321}" type="datetimeFigureOut">
              <a:rPr lang="ru-RU" smtClean="0"/>
              <a:t>19.04.2023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F143A-FE14-4087-9AE6-53ACF78B5A6F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9C25D-687C-4E2F-9EF9-526DE4E10321}" type="datetimeFigureOut">
              <a:rPr lang="ru-RU" smtClean="0"/>
              <a:t>19.04.2023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F143A-FE14-4087-9AE6-53ACF78B5A6F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9C25D-687C-4E2F-9EF9-526DE4E10321}" type="datetimeFigureOut">
              <a:rPr lang="ru-RU" smtClean="0"/>
              <a:t>19.04.2023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F143A-FE14-4087-9AE6-53ACF78B5A6F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9C25D-687C-4E2F-9EF9-526DE4E10321}" type="datetimeFigureOut">
              <a:rPr lang="ru-RU" smtClean="0"/>
              <a:t>19.04.2023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F143A-FE14-4087-9AE6-53ACF78B5A6F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9C25D-687C-4E2F-9EF9-526DE4E10321}" type="datetimeFigureOut">
              <a:rPr lang="ru-RU" smtClean="0"/>
              <a:t>19.04.2023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15BF143A-FE14-4087-9AE6-53ACF78B5A6F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9C25D-687C-4E2F-9EF9-526DE4E10321}" type="datetimeFigureOut">
              <a:rPr lang="ru-RU" smtClean="0"/>
              <a:t>19.04.2023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F143A-FE14-4087-9AE6-53ACF78B5A6F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9C25D-687C-4E2F-9EF9-526DE4E10321}" type="datetimeFigureOut">
              <a:rPr lang="ru-RU" smtClean="0"/>
              <a:t>19.04.2023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F143A-FE14-4087-9AE6-53ACF78B5A6F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9C25D-687C-4E2F-9EF9-526DE4E10321}" type="datetimeFigureOut">
              <a:rPr lang="ru-RU" smtClean="0"/>
              <a:t>19.04.2023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F143A-FE14-4087-9AE6-53ACF78B5A6F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9C25D-687C-4E2F-9EF9-526DE4E10321}" type="datetimeFigureOut">
              <a:rPr lang="ru-RU" smtClean="0"/>
              <a:t>19.04.2023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F143A-FE14-4087-9AE6-53ACF78B5A6F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9C25D-687C-4E2F-9EF9-526DE4E10321}" type="datetimeFigureOut">
              <a:rPr lang="ru-RU" smtClean="0"/>
              <a:t>19.04.2023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F143A-FE14-4087-9AE6-53ACF78B5A6F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9C25D-687C-4E2F-9EF9-526DE4E10321}" type="datetimeFigureOut">
              <a:rPr lang="ru-RU" smtClean="0"/>
              <a:t>19.04.2023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F143A-FE14-4087-9AE6-53ACF78B5A6F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9BD9C25D-687C-4E2F-9EF9-526DE4E10321}" type="datetimeFigureOut">
              <a:rPr lang="ru-RU" smtClean="0"/>
              <a:t>19.04.2023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5BF143A-FE14-4087-9AE6-53ACF78B5A6F}" type="slidenum">
              <a:rPr lang="ru-RU" smtClean="0"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7504" y="548681"/>
            <a:ext cx="9036496" cy="5040559"/>
          </a:xfrm>
        </p:spPr>
        <p:txBody>
          <a:bodyPr>
            <a:noAutofit/>
          </a:bodyPr>
          <a:lstStyle/>
          <a:p>
            <a:r>
              <a:rPr lang="ru-RU" sz="5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Исполнение консолидированного бюджета </a:t>
            </a:r>
            <a:br>
              <a:rPr lang="ru-RU" sz="5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5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Горецкого района </a:t>
            </a:r>
            <a:br>
              <a:rPr lang="ru-RU" sz="5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5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 1 квартал </a:t>
            </a:r>
            <a:br>
              <a:rPr lang="ru-RU" sz="5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5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2023 </a:t>
            </a:r>
            <a:r>
              <a:rPr lang="ru-RU" sz="5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года</a:t>
            </a:r>
          </a:p>
        </p:txBody>
      </p:sp>
    </p:spTree>
    <p:extLst>
      <p:ext uri="{BB962C8B-B14F-4D97-AF65-F5344CB8AC3E}">
        <p14:creationId xmlns:p14="http://schemas.microsoft.com/office/powerpoint/2010/main" val="34840469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>
            <a:extLst>
              <a:ext uri="{FF2B5EF4-FFF2-40B4-BE49-F238E27FC236}">
                <a16:creationId xmlns:a16="http://schemas.microsoft.com/office/drawing/2014/main" id="{37C03DFE-B0E4-465C-ADE0-88D33BD815A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27092450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807363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>
            <a:extLst>
              <a:ext uri="{FF2B5EF4-FFF2-40B4-BE49-F238E27FC236}">
                <a16:creationId xmlns:a16="http://schemas.microsoft.com/office/drawing/2014/main" id="{B9083EB6-36AC-4CA5-9CFE-24DF7A0FBED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6086729"/>
              </p:ext>
            </p:extLst>
          </p:nvPr>
        </p:nvGraphicFramePr>
        <p:xfrm>
          <a:off x="-1" y="0"/>
          <a:ext cx="9144001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051890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>
            <a:extLst>
              <a:ext uri="{FF2B5EF4-FFF2-40B4-BE49-F238E27FC236}">
                <a16:creationId xmlns:a16="http://schemas.microsoft.com/office/drawing/2014/main" id="{3B303ABE-3C40-44CD-A123-8F2E3D8A15F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375055"/>
              </p:ext>
            </p:extLst>
          </p:nvPr>
        </p:nvGraphicFramePr>
        <p:xfrm>
          <a:off x="0" y="0"/>
          <a:ext cx="9144000" cy="68579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789886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>
            <a:extLst>
              <a:ext uri="{FF2B5EF4-FFF2-40B4-BE49-F238E27FC236}">
                <a16:creationId xmlns:a16="http://schemas.microsoft.com/office/drawing/2014/main" id="{00000000-0008-0000-0000-0000020000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0768141"/>
              </p:ext>
            </p:extLst>
          </p:nvPr>
        </p:nvGraphicFramePr>
        <p:xfrm>
          <a:off x="-1" y="0"/>
          <a:ext cx="9144001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052584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>
            <a:extLst>
              <a:ext uri="{FF2B5EF4-FFF2-40B4-BE49-F238E27FC236}">
                <a16:creationId xmlns:a16="http://schemas.microsoft.com/office/drawing/2014/main" id="{00000000-0008-0000-0200-0000020000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5623353"/>
              </p:ext>
            </p:extLst>
          </p:nvPr>
        </p:nvGraphicFramePr>
        <p:xfrm>
          <a:off x="-1" y="0"/>
          <a:ext cx="9144001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133588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>
            <a:extLst>
              <a:ext uri="{FF2B5EF4-FFF2-40B4-BE49-F238E27FC236}">
                <a16:creationId xmlns:a16="http://schemas.microsoft.com/office/drawing/2014/main" id="{00000000-0008-0000-0200-0000020000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9634617"/>
              </p:ext>
            </p:extLst>
          </p:nvPr>
        </p:nvGraphicFramePr>
        <p:xfrm>
          <a:off x="-1" y="0"/>
          <a:ext cx="9144001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9594505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Серая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2181</TotalTime>
  <Words>403</Words>
  <Application>Microsoft Office PowerPoint</Application>
  <PresentationFormat>Экран (4:3)</PresentationFormat>
  <Paragraphs>179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6" baseType="lpstr">
      <vt:lpstr>Arial</vt:lpstr>
      <vt:lpstr>Book Antiqua</vt:lpstr>
      <vt:lpstr>Calibri</vt:lpstr>
      <vt:lpstr>Lucida Sans</vt:lpstr>
      <vt:lpstr>Times New Roman</vt:lpstr>
      <vt:lpstr>Wingdings</vt:lpstr>
      <vt:lpstr>Wingdings 2</vt:lpstr>
      <vt:lpstr>Wingdings 3</vt:lpstr>
      <vt:lpstr>Апекс</vt:lpstr>
      <vt:lpstr>Исполнение консолидированного бюджета  Горецкого района  за 1 квартал  2023 года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Финансовый отдел Горецкого РИК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Исполнение бюджета Горецкого района  за 2014 год</dc:title>
  <dc:creator>Максим Брындиков</dc:creator>
  <cp:lastModifiedBy>Пашинский Василий Иванович</cp:lastModifiedBy>
  <cp:revision>217</cp:revision>
  <cp:lastPrinted>2015-02-04T11:08:45Z</cp:lastPrinted>
  <dcterms:created xsi:type="dcterms:W3CDTF">2015-02-03T13:21:27Z</dcterms:created>
  <dcterms:modified xsi:type="dcterms:W3CDTF">2023-04-19T11:03:22Z</dcterms:modified>
</cp:coreProperties>
</file>